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Lst>
  <p:notesMasterIdLst>
    <p:notesMasterId r:id="rId25"/>
  </p:notesMasterIdLst>
  <p:handoutMasterIdLst>
    <p:handoutMasterId r:id="rId26"/>
  </p:handoutMasterIdLst>
  <p:sldIdLst>
    <p:sldId id="378" r:id="rId6"/>
    <p:sldId id="379" r:id="rId7"/>
    <p:sldId id="386" r:id="rId8"/>
    <p:sldId id="385" r:id="rId9"/>
    <p:sldId id="387" r:id="rId10"/>
    <p:sldId id="389" r:id="rId11"/>
    <p:sldId id="381" r:id="rId12"/>
    <p:sldId id="382" r:id="rId13"/>
    <p:sldId id="383" r:id="rId14"/>
    <p:sldId id="388" r:id="rId15"/>
    <p:sldId id="384" r:id="rId16"/>
    <p:sldId id="390" r:id="rId17"/>
    <p:sldId id="391" r:id="rId18"/>
    <p:sldId id="396" r:id="rId19"/>
    <p:sldId id="394" r:id="rId20"/>
    <p:sldId id="395" r:id="rId21"/>
    <p:sldId id="397" r:id="rId22"/>
    <p:sldId id="393" r:id="rId23"/>
    <p:sldId id="392" r:id="rId24"/>
  </p:sldIdLst>
  <p:sldSz cx="12192000" cy="6858000"/>
  <p:notesSz cx="6794500" cy="9906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78"/>
            <p14:sldId id="379"/>
            <p14:sldId id="386"/>
            <p14:sldId id="385"/>
            <p14:sldId id="387"/>
            <p14:sldId id="389"/>
            <p14:sldId id="381"/>
            <p14:sldId id="382"/>
            <p14:sldId id="383"/>
            <p14:sldId id="388"/>
            <p14:sldId id="384"/>
            <p14:sldId id="390"/>
            <p14:sldId id="391"/>
            <p14:sldId id="396"/>
            <p14:sldId id="394"/>
            <p14:sldId id="395"/>
            <p14:sldId id="397"/>
            <p14:sldId id="393"/>
            <p14:sldId id="39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ben Ahlmann Hjuler" initials="EAH" lastIdx="1" clrIdx="0">
    <p:extLst>
      <p:ext uri="{19B8F6BF-5375-455C-9EA6-DF929625EA0E}">
        <p15:presenceInfo xmlns:p15="http://schemas.microsoft.com/office/powerpoint/2012/main" userId="S-1-5-21-3133427533-3221205640-2556280110-30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3651" autoAdjust="0"/>
  </p:normalViewPr>
  <p:slideViewPr>
    <p:cSldViewPr snapToGrid="0" snapToObjects="1">
      <p:cViewPr varScale="1">
        <p:scale>
          <a:sx n="111" d="100"/>
          <a:sy n="111" d="100"/>
        </p:scale>
        <p:origin x="510"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A740EBAF-D955-C443-AB02-2BCBC7797572}" type="datetimeFigureOut">
              <a:rPr lang="en-US" smtClean="0"/>
              <a:t>10/21/2020</a:t>
            </a:fld>
            <a:endParaRPr lang="en-US"/>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247A641A-FC50-3840-A830-42D90553FE8C}" type="datetimeFigureOut">
              <a:rPr lang="en-US" smtClean="0"/>
              <a:t>10/21/2020</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137337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1A4E7567-FCA7-416E-991D-40BC1270CEC6}" type="datetimeFigureOut">
              <a:rPr lang="da-DK" smtClean="0"/>
              <a:t>21-10-2020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3081C59-AD55-4F65-B641-76FCADCE4245}" type="slidenum">
              <a:rPr lang="da-DK" smtClean="0"/>
              <a:t>‹nr.›</a:t>
            </a:fld>
            <a:endParaRPr lang="da-DK"/>
          </a:p>
        </p:txBody>
      </p:sp>
    </p:spTree>
    <p:extLst>
      <p:ext uri="{BB962C8B-B14F-4D97-AF65-F5344CB8AC3E}">
        <p14:creationId xmlns:p14="http://schemas.microsoft.com/office/powerpoint/2010/main" val="2613640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1A4E7567-FCA7-416E-991D-40BC1270CEC6}" type="datetimeFigureOut">
              <a:rPr lang="da-DK" smtClean="0"/>
              <a:t>21-10-2020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3081C59-AD55-4F65-B641-76FCADCE4245}" type="slidenum">
              <a:rPr lang="da-DK" smtClean="0"/>
              <a:t>‹nr.›</a:t>
            </a:fld>
            <a:endParaRPr lang="da-DK"/>
          </a:p>
        </p:txBody>
      </p:sp>
    </p:spTree>
    <p:extLst>
      <p:ext uri="{BB962C8B-B14F-4D97-AF65-F5344CB8AC3E}">
        <p14:creationId xmlns:p14="http://schemas.microsoft.com/office/powerpoint/2010/main" val="144737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247948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915933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a:t>KLIK HER FOR AT ÆNDRE TITEL</a:t>
            </a:r>
            <a:endParaRPr lang="en-US" dirty="0"/>
          </a:p>
        </p:txBody>
      </p:sp>
    </p:spTree>
    <p:extLst>
      <p:ext uri="{BB962C8B-B14F-4D97-AF65-F5344CB8AC3E}">
        <p14:creationId xmlns:p14="http://schemas.microsoft.com/office/powerpoint/2010/main" val="328260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8" r:id="rId8"/>
    <p:sldLayoutId id="2147484032" r:id="rId9"/>
    <p:sldLayoutId id="2147484054" r:id="rId10"/>
    <p:sldLayoutId id="2147484069" r:id="rId11"/>
    <p:sldLayoutId id="2147484070" r:id="rId12"/>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4"/>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4"/>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5"/>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5"/>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5"/>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bg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9" name="Gruppe 58"/>
          <p:cNvGrpSpPr/>
          <p:nvPr userDrawn="1"/>
        </p:nvGrpSpPr>
        <p:grpSpPr>
          <a:xfrm>
            <a:off x="-3502" y="657225"/>
            <a:ext cx="405154" cy="1182460"/>
            <a:chOff x="320675" y="2816225"/>
            <a:chExt cx="350838" cy="1023938"/>
          </a:xfrm>
          <a:solidFill>
            <a:schemeClr val="bg1"/>
          </a:solidFill>
        </p:grpSpPr>
        <p:sp>
          <p:nvSpPr>
            <p:cNvPr id="60"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662793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8" r:id="rId3"/>
  </p:sldLayoutIdLst>
  <p:hf hdr="0" ftr="0" dt="0"/>
  <p:txStyles>
    <p:titleStyle>
      <a:lvl1pPr algn="l" defTabSz="914318" rtl="0" eaLnBrk="1" latinLnBrk="0" hangingPunct="1">
        <a:lnSpc>
          <a:spcPct val="100000"/>
        </a:lnSpc>
        <a:spcBef>
          <a:spcPct val="0"/>
        </a:spcBef>
        <a:buNone/>
        <a:defRPr sz="3600" b="1" kern="1200" spc="300" baseline="0">
          <a:solidFill>
            <a:schemeClr val="bg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5"/>
        </a:buBlip>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Tx/>
        <a:buBlip>
          <a:blip r:embed="rId5"/>
        </a:buBlip>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Tx/>
        <a:buBlip>
          <a:blip r:embed="rId6"/>
        </a:buBlip>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Tx/>
        <a:buBlip>
          <a:blip r:embed="rId6"/>
        </a:buBlip>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29.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11.jp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dsholder til billede 33"/>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p:spPr>
      </p:pic>
      <p:sp>
        <p:nvSpPr>
          <p:cNvPr id="4" name="Titel 3"/>
          <p:cNvSpPr>
            <a:spLocks noGrp="1"/>
          </p:cNvSpPr>
          <p:nvPr>
            <p:ph type="title"/>
          </p:nvPr>
        </p:nvSpPr>
        <p:spPr>
          <a:xfrm>
            <a:off x="1689463" y="2124891"/>
            <a:ext cx="8821783" cy="1822824"/>
          </a:xfrm>
        </p:spPr>
        <p:txBody>
          <a:bodyPr/>
          <a:lstStyle/>
          <a:p>
            <a:r>
              <a:rPr lang="da-DK" dirty="0"/>
              <a:t>Development of Value </a:t>
            </a:r>
            <a:r>
              <a:rPr lang="da-DK" dirty="0" err="1"/>
              <a:t>creation</a:t>
            </a:r>
            <a:r>
              <a:rPr lang="da-DK" dirty="0"/>
              <a:t> in </a:t>
            </a:r>
            <a:r>
              <a:rPr lang="da-DK" dirty="0" err="1"/>
              <a:t>Dialogue</a:t>
            </a:r>
            <a:r>
              <a:rPr lang="da-DK" dirty="0"/>
              <a:t> with Partners</a:t>
            </a:r>
            <a:br>
              <a:rPr lang="da-DK" dirty="0"/>
            </a:br>
            <a:br>
              <a:rPr lang="da-DK" dirty="0"/>
            </a:br>
            <a:r>
              <a:rPr lang="da-DK" dirty="0"/>
              <a:t>IFD-SSH Call </a:t>
            </a:r>
            <a:r>
              <a:rPr lang="da-DK" dirty="0" err="1"/>
              <a:t>october</a:t>
            </a:r>
            <a:r>
              <a:rPr lang="da-DK" dirty="0"/>
              <a:t> 2020</a:t>
            </a:r>
            <a:endParaRPr lang="da-DK" sz="2400" i="1" dirty="0"/>
          </a:p>
        </p:txBody>
      </p:sp>
      <p:sp>
        <p:nvSpPr>
          <p:cNvPr id="7" name="Pladsholder til tekst 6"/>
          <p:cNvSpPr>
            <a:spLocks noGrp="1"/>
          </p:cNvSpPr>
          <p:nvPr>
            <p:ph type="body" sz="quarter" idx="12"/>
          </p:nvPr>
        </p:nvSpPr>
        <p:spPr>
          <a:xfrm>
            <a:off x="2482967" y="4361169"/>
            <a:ext cx="7341129" cy="412750"/>
          </a:xfrm>
        </p:spPr>
        <p:txBody>
          <a:bodyPr/>
          <a:lstStyle/>
          <a:p>
            <a:r>
              <a:rPr lang="da-DK" dirty="0"/>
              <a:t>Mads Bennedsen (AAU Innovation)</a:t>
            </a:r>
          </a:p>
          <a:p>
            <a:endParaRPr lang="da-DK" dirty="0"/>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229067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10</a:t>
            </a:fld>
            <a:endParaRPr lang="en-US" dirty="0"/>
          </a:p>
        </p:txBody>
      </p:sp>
      <p:sp>
        <p:nvSpPr>
          <p:cNvPr id="4" name="Pladsholder til tekst 3"/>
          <p:cNvSpPr>
            <a:spLocks noGrp="1"/>
          </p:cNvSpPr>
          <p:nvPr>
            <p:ph type="body" sz="quarter" idx="12"/>
          </p:nvPr>
        </p:nvSpPr>
        <p:spPr/>
        <p:txBody>
          <a:bodyPr>
            <a:normAutofit lnSpcReduction="10000"/>
          </a:bodyPr>
          <a:lstStyle/>
          <a:p>
            <a:r>
              <a:rPr lang="en-US" sz="2000" b="1" dirty="0"/>
              <a:t>Implementation of results:</a:t>
            </a:r>
            <a:r>
              <a:rPr lang="en-US" sz="2000" dirty="0"/>
              <a:t> </a:t>
            </a:r>
          </a:p>
          <a:p>
            <a:r>
              <a:rPr lang="en-US" sz="2000" b="1" dirty="0"/>
              <a:t>A good application describes how the project results are implemented into society</a:t>
            </a:r>
            <a:r>
              <a:rPr lang="en-US" sz="2000" dirty="0"/>
              <a:t>, even if this is after the investment period. </a:t>
            </a:r>
            <a:r>
              <a:rPr lang="en-US" sz="2000" b="1" dirty="0"/>
              <a:t>We want to know who will use, invest in, or own/manage the project outcome once the investment from IFD has ended.</a:t>
            </a:r>
          </a:p>
          <a:p>
            <a:pPr marL="0" indent="0">
              <a:buNone/>
            </a:pPr>
            <a:endParaRPr lang="en-US" sz="2000" b="1" dirty="0"/>
          </a:p>
          <a:p>
            <a:pPr marL="0" indent="0">
              <a:buNone/>
            </a:pPr>
            <a:r>
              <a:rPr lang="en-US" sz="2000" b="1" dirty="0"/>
              <a:t>Goals have to be SMART &amp; </a:t>
            </a:r>
            <a:r>
              <a:rPr lang="en-US" sz="2000" b="1" dirty="0" err="1"/>
              <a:t>Scaleable</a:t>
            </a:r>
            <a:r>
              <a:rPr lang="en-US" sz="2000" b="1" dirty="0"/>
              <a:t> 	  =&gt;   10-100 X Return of Investment</a:t>
            </a:r>
          </a:p>
          <a:p>
            <a:pPr marL="0" indent="0">
              <a:buNone/>
            </a:pPr>
            <a:br>
              <a:rPr lang="en-US" sz="2000" b="1" dirty="0"/>
            </a:br>
            <a:r>
              <a:rPr lang="en-US" sz="2000" i="1" dirty="0">
                <a:solidFill>
                  <a:srgbClr val="FF0000"/>
                </a:solidFill>
              </a:rPr>
              <a:t>It is important to note that IFD does not invest in pure research or data gathering projects with no specification of a concrete implementation plan</a:t>
            </a:r>
            <a:r>
              <a:rPr lang="en-US" sz="2000" dirty="0"/>
              <a:t>.</a:t>
            </a:r>
          </a:p>
          <a:p>
            <a:endParaRPr lang="da-DK" sz="2000" dirty="0"/>
          </a:p>
        </p:txBody>
      </p:sp>
      <p:sp>
        <p:nvSpPr>
          <p:cNvPr id="5" name="Titel 2"/>
          <p:cNvSpPr>
            <a:spLocks noGrp="1"/>
          </p:cNvSpPr>
          <p:nvPr>
            <p:ph type="title"/>
          </p:nvPr>
        </p:nvSpPr>
        <p:spPr>
          <a:xfrm>
            <a:off x="587374" y="370290"/>
            <a:ext cx="8036862" cy="1474385"/>
          </a:xfrm>
        </p:spPr>
        <p:txBody>
          <a:bodyPr/>
          <a:lstStyle/>
          <a:p>
            <a:r>
              <a:rPr lang="da-DK" dirty="0"/>
              <a:t>IFD Evaluation </a:t>
            </a:r>
            <a:r>
              <a:rPr lang="da-DK" dirty="0" err="1"/>
              <a:t>Criteria</a:t>
            </a:r>
            <a:r>
              <a:rPr lang="da-DK" dirty="0"/>
              <a:t> (iv):</a:t>
            </a:r>
          </a:p>
        </p:txBody>
      </p:sp>
    </p:spTree>
    <p:extLst>
      <p:ext uri="{BB962C8B-B14F-4D97-AF65-F5344CB8AC3E}">
        <p14:creationId xmlns:p14="http://schemas.microsoft.com/office/powerpoint/2010/main" val="274771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11</a:t>
            </a:fld>
            <a:endParaRPr lang="en-US" dirty="0"/>
          </a:p>
        </p:txBody>
      </p:sp>
      <p:sp>
        <p:nvSpPr>
          <p:cNvPr id="3" name="Titel 2"/>
          <p:cNvSpPr>
            <a:spLocks noGrp="1"/>
          </p:cNvSpPr>
          <p:nvPr>
            <p:ph type="title"/>
          </p:nvPr>
        </p:nvSpPr>
        <p:spPr>
          <a:xfrm>
            <a:off x="587374" y="370290"/>
            <a:ext cx="8824481" cy="1474385"/>
          </a:xfrm>
        </p:spPr>
        <p:txBody>
          <a:bodyPr/>
          <a:lstStyle/>
          <a:p>
            <a:r>
              <a:rPr lang="da-DK" dirty="0"/>
              <a:t>How to </a:t>
            </a:r>
            <a:r>
              <a:rPr lang="da-DK" dirty="0" err="1"/>
              <a:t>create</a:t>
            </a:r>
            <a:r>
              <a:rPr lang="da-DK" dirty="0"/>
              <a:t> Value in </a:t>
            </a:r>
            <a:r>
              <a:rPr lang="da-DK" dirty="0" err="1"/>
              <a:t>projects</a:t>
            </a:r>
            <a:r>
              <a:rPr lang="da-DK" dirty="0"/>
              <a:t>:</a:t>
            </a:r>
          </a:p>
        </p:txBody>
      </p:sp>
      <p:sp>
        <p:nvSpPr>
          <p:cNvPr id="4" name="Pladsholder til tekst 3"/>
          <p:cNvSpPr>
            <a:spLocks noGrp="1"/>
          </p:cNvSpPr>
          <p:nvPr>
            <p:ph type="body" sz="quarter" idx="12"/>
          </p:nvPr>
        </p:nvSpPr>
        <p:spPr>
          <a:xfrm>
            <a:off x="587375" y="1400624"/>
            <a:ext cx="10620094" cy="3704284"/>
          </a:xfrm>
        </p:spPr>
        <p:txBody>
          <a:bodyPr>
            <a:noAutofit/>
          </a:bodyPr>
          <a:lstStyle/>
          <a:p>
            <a:pPr marL="0" indent="0">
              <a:buNone/>
            </a:pPr>
            <a:r>
              <a:rPr lang="da-DK" sz="1800" b="1" dirty="0" err="1"/>
              <a:t>Important</a:t>
            </a:r>
            <a:r>
              <a:rPr lang="da-DK" sz="1800" b="1" dirty="0"/>
              <a:t> </a:t>
            </a:r>
            <a:r>
              <a:rPr lang="da-DK" sz="1800" b="1" dirty="0" err="1"/>
              <a:t>questions</a:t>
            </a:r>
            <a:r>
              <a:rPr lang="da-DK" sz="1800" b="1" dirty="0"/>
              <a:t>:</a:t>
            </a:r>
          </a:p>
          <a:p>
            <a:r>
              <a:rPr lang="da-DK" sz="1800" dirty="0" err="1"/>
              <a:t>What</a:t>
            </a:r>
            <a:r>
              <a:rPr lang="da-DK" sz="1800" dirty="0"/>
              <a:t> is the problem or the ”</a:t>
            </a:r>
            <a:r>
              <a:rPr lang="da-DK" sz="1800" dirty="0" err="1"/>
              <a:t>Unmet</a:t>
            </a:r>
            <a:r>
              <a:rPr lang="da-DK" sz="1800" dirty="0"/>
              <a:t> </a:t>
            </a:r>
            <a:r>
              <a:rPr lang="da-DK" sz="1800" dirty="0" err="1"/>
              <a:t>Need</a:t>
            </a:r>
            <a:r>
              <a:rPr lang="da-DK" sz="1800" dirty="0"/>
              <a:t>”?</a:t>
            </a:r>
          </a:p>
          <a:p>
            <a:r>
              <a:rPr lang="da-DK" sz="1800" dirty="0" err="1"/>
              <a:t>Who</a:t>
            </a:r>
            <a:r>
              <a:rPr lang="da-DK" sz="1800" dirty="0"/>
              <a:t> </a:t>
            </a:r>
            <a:r>
              <a:rPr lang="da-DK" sz="1800" dirty="0" err="1"/>
              <a:t>owns</a:t>
            </a:r>
            <a:r>
              <a:rPr lang="da-DK" sz="1800" dirty="0"/>
              <a:t> the problem</a:t>
            </a:r>
          </a:p>
          <a:p>
            <a:pPr lvl="1"/>
            <a:r>
              <a:rPr lang="da-DK" sz="1800" dirty="0"/>
              <a:t>How </a:t>
            </a:r>
            <a:r>
              <a:rPr lang="da-DK" sz="1800" dirty="0" err="1"/>
              <a:t>can</a:t>
            </a:r>
            <a:r>
              <a:rPr lang="da-DK" sz="1800" dirty="0"/>
              <a:t> the problem </a:t>
            </a:r>
            <a:r>
              <a:rPr lang="da-DK" sz="1800" dirty="0" err="1"/>
              <a:t>be</a:t>
            </a:r>
            <a:r>
              <a:rPr lang="da-DK" sz="1800" dirty="0"/>
              <a:t> </a:t>
            </a:r>
            <a:r>
              <a:rPr lang="da-DK" sz="1800" dirty="0" err="1"/>
              <a:t>solved</a:t>
            </a:r>
            <a:r>
              <a:rPr lang="da-DK" sz="1800" dirty="0"/>
              <a:t> and by </a:t>
            </a:r>
            <a:r>
              <a:rPr lang="da-DK" sz="1800" dirty="0" err="1"/>
              <a:t>whom</a:t>
            </a:r>
            <a:endParaRPr lang="da-DK" sz="1800" dirty="0"/>
          </a:p>
          <a:p>
            <a:pPr lvl="1"/>
            <a:r>
              <a:rPr lang="da-DK" sz="1600" dirty="0" err="1"/>
              <a:t>Who</a:t>
            </a:r>
            <a:r>
              <a:rPr lang="da-DK" sz="1600" dirty="0"/>
              <a:t> </a:t>
            </a:r>
            <a:r>
              <a:rPr lang="da-DK" sz="1600" dirty="0" err="1"/>
              <a:t>are</a:t>
            </a:r>
            <a:r>
              <a:rPr lang="da-DK" sz="1600" dirty="0"/>
              <a:t> the </a:t>
            </a:r>
            <a:r>
              <a:rPr lang="da-DK" sz="1600" dirty="0" err="1"/>
              <a:t>competitors</a:t>
            </a:r>
            <a:r>
              <a:rPr lang="da-DK" sz="1600" dirty="0"/>
              <a:t>? </a:t>
            </a:r>
          </a:p>
          <a:p>
            <a:pPr lvl="1"/>
            <a:r>
              <a:rPr lang="da-DK" sz="1600" dirty="0" err="1"/>
              <a:t>What</a:t>
            </a:r>
            <a:r>
              <a:rPr lang="da-DK" sz="1600" dirty="0"/>
              <a:t> is the </a:t>
            </a:r>
            <a:r>
              <a:rPr lang="da-DK" sz="1600" dirty="0" err="1"/>
              <a:t>cost</a:t>
            </a:r>
            <a:r>
              <a:rPr lang="da-DK" sz="1600" dirty="0"/>
              <a:t> of the </a:t>
            </a:r>
            <a:r>
              <a:rPr lang="da-DK" sz="1600" dirty="0" err="1"/>
              <a:t>competing</a:t>
            </a:r>
            <a:r>
              <a:rPr lang="da-DK" sz="1600" dirty="0"/>
              <a:t> solution?</a:t>
            </a:r>
          </a:p>
          <a:p>
            <a:r>
              <a:rPr lang="da-DK" sz="1800" dirty="0" err="1"/>
              <a:t>What</a:t>
            </a:r>
            <a:r>
              <a:rPr lang="da-DK" sz="1800" dirty="0"/>
              <a:t> is the ideal </a:t>
            </a:r>
            <a:r>
              <a:rPr lang="da-DK" sz="1800" dirty="0" err="1"/>
              <a:t>consortium</a:t>
            </a:r>
            <a:r>
              <a:rPr lang="da-DK" sz="1800" dirty="0"/>
              <a:t> for </a:t>
            </a:r>
            <a:r>
              <a:rPr lang="da-DK" sz="1800" dirty="0" err="1"/>
              <a:t>solving</a:t>
            </a:r>
            <a:r>
              <a:rPr lang="da-DK" sz="1800" dirty="0"/>
              <a:t> the problem</a:t>
            </a:r>
          </a:p>
          <a:p>
            <a:r>
              <a:rPr lang="da-DK" sz="1800" dirty="0"/>
              <a:t>How do </a:t>
            </a:r>
            <a:r>
              <a:rPr lang="da-DK" sz="1800" dirty="0" err="1"/>
              <a:t>we</a:t>
            </a:r>
            <a:r>
              <a:rPr lang="da-DK" sz="1800" dirty="0"/>
              <a:t> </a:t>
            </a:r>
            <a:r>
              <a:rPr lang="da-DK" sz="1800" dirty="0" err="1"/>
              <a:t>ensure</a:t>
            </a:r>
            <a:r>
              <a:rPr lang="da-DK" sz="1800" dirty="0"/>
              <a:t> succesful </a:t>
            </a:r>
            <a:r>
              <a:rPr lang="da-DK" sz="1800" dirty="0" err="1"/>
              <a:t>implmentation</a:t>
            </a:r>
            <a:endParaRPr lang="da-DK" sz="1800" dirty="0"/>
          </a:p>
          <a:p>
            <a:pPr marL="338138" lvl="1" indent="0">
              <a:buNone/>
            </a:pPr>
            <a:endParaRPr lang="da-DK" sz="500" dirty="0"/>
          </a:p>
          <a:p>
            <a:r>
              <a:rPr lang="da-DK" sz="2000" b="1" dirty="0" err="1"/>
              <a:t>What</a:t>
            </a:r>
            <a:r>
              <a:rPr lang="da-DK" sz="2000" b="1" dirty="0"/>
              <a:t> is the Value / </a:t>
            </a:r>
            <a:r>
              <a:rPr lang="da-DK" sz="2000" b="1" dirty="0" err="1"/>
              <a:t>Impact</a:t>
            </a:r>
            <a:r>
              <a:rPr lang="da-DK" sz="2000" b="1" dirty="0"/>
              <a:t> of the solution?</a:t>
            </a:r>
          </a:p>
          <a:p>
            <a:r>
              <a:rPr lang="da-DK" sz="1800" dirty="0" err="1"/>
              <a:t>You</a:t>
            </a:r>
            <a:r>
              <a:rPr lang="da-DK" sz="1800" dirty="0"/>
              <a:t> </a:t>
            </a:r>
            <a:r>
              <a:rPr lang="da-DK" sz="1800" dirty="0" err="1"/>
              <a:t>are</a:t>
            </a:r>
            <a:r>
              <a:rPr lang="da-DK" sz="1800" dirty="0"/>
              <a:t> in </a:t>
            </a:r>
            <a:r>
              <a:rPr lang="da-DK" sz="1800" dirty="0" err="1"/>
              <a:t>competition</a:t>
            </a:r>
            <a:r>
              <a:rPr lang="da-DK" sz="1800" dirty="0"/>
              <a:t> with </a:t>
            </a:r>
          </a:p>
          <a:p>
            <a:pPr lvl="1"/>
            <a:r>
              <a:rPr lang="da-DK" sz="1600" dirty="0" err="1"/>
              <a:t>Other</a:t>
            </a:r>
            <a:r>
              <a:rPr lang="da-DK" sz="1600" dirty="0"/>
              <a:t> solutions to the same problem</a:t>
            </a:r>
          </a:p>
          <a:p>
            <a:pPr lvl="1"/>
            <a:r>
              <a:rPr lang="da-DK" sz="1600" dirty="0" err="1"/>
              <a:t>Other</a:t>
            </a:r>
            <a:r>
              <a:rPr lang="da-DK" sz="1600" dirty="0"/>
              <a:t> </a:t>
            </a:r>
            <a:r>
              <a:rPr lang="da-DK" sz="1600" dirty="0" err="1"/>
              <a:t>projects</a:t>
            </a:r>
            <a:r>
              <a:rPr lang="da-DK" sz="1600" dirty="0"/>
              <a:t> </a:t>
            </a:r>
            <a:r>
              <a:rPr lang="da-DK" sz="1600" dirty="0" err="1"/>
              <a:t>solving</a:t>
            </a:r>
            <a:r>
              <a:rPr lang="da-DK" sz="1600" dirty="0"/>
              <a:t> </a:t>
            </a:r>
            <a:r>
              <a:rPr lang="da-DK" sz="1600" dirty="0" err="1"/>
              <a:t>other</a:t>
            </a:r>
            <a:r>
              <a:rPr lang="da-DK" sz="1600" dirty="0"/>
              <a:t> problems</a:t>
            </a:r>
          </a:p>
          <a:p>
            <a:pPr marL="338138" lvl="1" indent="0">
              <a:buNone/>
            </a:pPr>
            <a:endParaRPr lang="da-DK" sz="1600" dirty="0"/>
          </a:p>
        </p:txBody>
      </p:sp>
      <p:pic>
        <p:nvPicPr>
          <p:cNvPr id="1026" name="Picture 2" descr="Microscope Clipart For Kids | Clipart Pa #89369 - PNG Images - PNG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406" y="527077"/>
            <a:ext cx="2381250" cy="25146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e 5"/>
          <p:cNvGrpSpPr/>
          <p:nvPr/>
        </p:nvGrpSpPr>
        <p:grpSpPr>
          <a:xfrm>
            <a:off x="8345053" y="3345234"/>
            <a:ext cx="3288080" cy="3066455"/>
            <a:chOff x="7154429" y="3668448"/>
            <a:chExt cx="3288080" cy="3066455"/>
          </a:xfrm>
        </p:grpSpPr>
        <p:sp>
          <p:nvSpPr>
            <p:cNvPr id="5" name="Tekstfelt 4"/>
            <p:cNvSpPr txBox="1"/>
            <p:nvPr/>
          </p:nvSpPr>
          <p:spPr>
            <a:xfrm>
              <a:off x="7154429" y="5811573"/>
              <a:ext cx="3288080" cy="923330"/>
            </a:xfrm>
            <a:prstGeom prst="rect">
              <a:avLst/>
            </a:prstGeom>
            <a:noFill/>
          </p:spPr>
          <p:txBody>
            <a:bodyPr wrap="none" rtlCol="0">
              <a:spAutoFit/>
            </a:bodyPr>
            <a:lstStyle/>
            <a:p>
              <a:r>
                <a:rPr lang="da-DK" dirty="0"/>
                <a:t>The </a:t>
              </a:r>
              <a:r>
                <a:rPr lang="da-DK" dirty="0" err="1"/>
                <a:t>winner</a:t>
              </a:r>
              <a:r>
                <a:rPr lang="da-DK" dirty="0"/>
                <a:t> is </a:t>
              </a:r>
              <a:r>
                <a:rPr lang="da-DK" dirty="0" err="1"/>
                <a:t>highest</a:t>
              </a:r>
              <a:r>
                <a:rPr lang="da-DK" dirty="0"/>
                <a:t> </a:t>
              </a:r>
              <a:r>
                <a:rPr lang="da-DK" dirty="0" err="1"/>
                <a:t>impacct</a:t>
              </a:r>
              <a:r>
                <a:rPr lang="da-DK" dirty="0"/>
                <a:t>!</a:t>
              </a:r>
            </a:p>
            <a:p>
              <a:r>
                <a:rPr lang="da-DK" dirty="0" err="1"/>
                <a:t>Scaleable</a:t>
              </a:r>
              <a:r>
                <a:rPr lang="da-DK" dirty="0"/>
                <a:t> </a:t>
              </a:r>
              <a:r>
                <a:rPr lang="da-DK" dirty="0" err="1"/>
                <a:t>project</a:t>
              </a:r>
              <a:r>
                <a:rPr lang="da-DK" dirty="0"/>
                <a:t> </a:t>
              </a:r>
              <a:r>
                <a:rPr lang="da-DK" dirty="0" err="1"/>
                <a:t>win</a:t>
              </a:r>
              <a:r>
                <a:rPr lang="da-DK" dirty="0"/>
                <a:t>!</a:t>
              </a:r>
            </a:p>
            <a:p>
              <a:endParaRPr lang="da-DK" dirty="0"/>
            </a:p>
          </p:txBody>
        </p:sp>
        <p:pic>
          <p:nvPicPr>
            <p:cNvPr id="3074" name="Picture 2" descr="Winner stars drawing fre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6906" y="3668448"/>
              <a:ext cx="2143125" cy="21431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946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12</a:t>
            </a:fld>
            <a:endParaRPr lang="en-US" dirty="0"/>
          </a:p>
        </p:txBody>
      </p:sp>
      <p:sp>
        <p:nvSpPr>
          <p:cNvPr id="3" name="Titel 2"/>
          <p:cNvSpPr>
            <a:spLocks noGrp="1"/>
          </p:cNvSpPr>
          <p:nvPr>
            <p:ph type="title"/>
          </p:nvPr>
        </p:nvSpPr>
        <p:spPr>
          <a:xfrm>
            <a:off x="587374" y="329194"/>
            <a:ext cx="10620095" cy="1474385"/>
          </a:xfrm>
        </p:spPr>
        <p:txBody>
          <a:bodyPr/>
          <a:lstStyle/>
          <a:p>
            <a:r>
              <a:rPr lang="da-DK" dirty="0"/>
              <a:t>Value from excellence:</a:t>
            </a:r>
          </a:p>
        </p:txBody>
      </p:sp>
      <p:sp>
        <p:nvSpPr>
          <p:cNvPr id="4" name="Pladsholder til tekst 3"/>
          <p:cNvSpPr>
            <a:spLocks noGrp="1"/>
          </p:cNvSpPr>
          <p:nvPr>
            <p:ph type="body" sz="quarter" idx="12"/>
          </p:nvPr>
        </p:nvSpPr>
        <p:spPr>
          <a:xfrm>
            <a:off x="587375" y="1695236"/>
            <a:ext cx="10620094" cy="4551452"/>
          </a:xfrm>
        </p:spPr>
        <p:txBody>
          <a:bodyPr>
            <a:normAutofit fontScale="92500" lnSpcReduction="20000"/>
          </a:bodyPr>
          <a:lstStyle/>
          <a:p>
            <a:r>
              <a:rPr lang="da-DK" sz="2000" dirty="0"/>
              <a:t>The succesful </a:t>
            </a:r>
            <a:r>
              <a:rPr lang="da-DK" sz="2000" dirty="0" err="1"/>
              <a:t>application</a:t>
            </a:r>
            <a:r>
              <a:rPr lang="da-DK" sz="2000" dirty="0"/>
              <a:t> </a:t>
            </a:r>
            <a:r>
              <a:rPr lang="da-DK" sz="2000" dirty="0" err="1"/>
              <a:t>demonstrate</a:t>
            </a:r>
            <a:r>
              <a:rPr lang="da-DK" sz="2000" dirty="0"/>
              <a:t> excellence in:</a:t>
            </a:r>
          </a:p>
          <a:p>
            <a:endParaRPr lang="da-DK" sz="2000" dirty="0"/>
          </a:p>
          <a:p>
            <a:r>
              <a:rPr lang="da-DK" sz="2000" dirty="0"/>
              <a:t>science</a:t>
            </a:r>
          </a:p>
          <a:p>
            <a:endParaRPr lang="da-DK" sz="2000" dirty="0"/>
          </a:p>
          <a:p>
            <a:r>
              <a:rPr lang="da-DK" sz="2000" dirty="0" err="1"/>
              <a:t>consortia-building</a:t>
            </a:r>
            <a:endParaRPr lang="da-DK" sz="2000" dirty="0"/>
          </a:p>
          <a:p>
            <a:endParaRPr lang="da-DK" sz="2000" dirty="0"/>
          </a:p>
          <a:p>
            <a:r>
              <a:rPr lang="da-DK" sz="2000" dirty="0" err="1"/>
              <a:t>project</a:t>
            </a:r>
            <a:r>
              <a:rPr lang="da-DK" sz="2000" dirty="0"/>
              <a:t> </a:t>
            </a:r>
            <a:r>
              <a:rPr lang="da-DK" sz="2000" dirty="0" err="1"/>
              <a:t>execution</a:t>
            </a:r>
            <a:endParaRPr lang="da-DK" sz="2000" dirty="0"/>
          </a:p>
          <a:p>
            <a:pPr lvl="1"/>
            <a:r>
              <a:rPr lang="da-DK" sz="1800" dirty="0" err="1"/>
              <a:t>Including</a:t>
            </a:r>
            <a:r>
              <a:rPr lang="da-DK" sz="1800" dirty="0"/>
              <a:t> </a:t>
            </a:r>
            <a:r>
              <a:rPr lang="da-DK" sz="1800" dirty="0" err="1"/>
              <a:t>ability</a:t>
            </a:r>
            <a:r>
              <a:rPr lang="da-DK" sz="1800" dirty="0"/>
              <a:t> to re-orient</a:t>
            </a:r>
          </a:p>
          <a:p>
            <a:endParaRPr lang="da-DK" sz="2000" dirty="0"/>
          </a:p>
          <a:p>
            <a:r>
              <a:rPr lang="da-DK" sz="2000" dirty="0"/>
              <a:t>Post </a:t>
            </a:r>
            <a:r>
              <a:rPr lang="da-DK" sz="2000" dirty="0" err="1"/>
              <a:t>project</a:t>
            </a:r>
            <a:r>
              <a:rPr lang="da-DK" sz="2000" dirty="0"/>
              <a:t> </a:t>
            </a:r>
            <a:r>
              <a:rPr lang="da-DK" sz="2000" dirty="0" err="1"/>
              <a:t>implementation</a:t>
            </a:r>
            <a:endParaRPr lang="da-DK" sz="2000" dirty="0"/>
          </a:p>
          <a:p>
            <a:pPr lvl="1"/>
            <a:r>
              <a:rPr lang="da-DK" sz="1800" dirty="0" err="1"/>
              <a:t>Getting</a:t>
            </a:r>
            <a:r>
              <a:rPr lang="da-DK" sz="1800" dirty="0"/>
              <a:t> </a:t>
            </a:r>
            <a:r>
              <a:rPr lang="da-DK" sz="1800" dirty="0" err="1"/>
              <a:t>value</a:t>
            </a:r>
            <a:r>
              <a:rPr lang="da-DK" sz="1800" dirty="0"/>
              <a:t> out of the invention</a:t>
            </a:r>
          </a:p>
          <a:p>
            <a:endParaRPr lang="da-DK" sz="2000" dirty="0"/>
          </a:p>
          <a:p>
            <a:pPr marL="0" indent="0">
              <a:buNone/>
            </a:pPr>
            <a:endParaRPr lang="da-DK" sz="2000" dirty="0"/>
          </a:p>
        </p:txBody>
      </p:sp>
      <p:pic>
        <p:nvPicPr>
          <p:cNvPr id="6" name="Billede 5"/>
          <p:cNvPicPr>
            <a:picLocks noChangeAspect="1"/>
          </p:cNvPicPr>
          <p:nvPr/>
        </p:nvPicPr>
        <p:blipFill>
          <a:blip r:embed="rId2"/>
          <a:stretch>
            <a:fillRect/>
          </a:stretch>
        </p:blipFill>
        <p:spPr>
          <a:xfrm>
            <a:off x="7816382" y="3605033"/>
            <a:ext cx="2156609" cy="1327144"/>
          </a:xfrm>
          <a:prstGeom prst="rect">
            <a:avLst/>
          </a:prstGeom>
        </p:spPr>
      </p:pic>
      <p:pic>
        <p:nvPicPr>
          <p:cNvPr id="7" name="Picture 2" descr="Microscope Clipart For Kids | Clipart Pa #89369 - PNG Images - PNG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919" y="2274384"/>
            <a:ext cx="1002256" cy="105838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e 7"/>
          <p:cNvGrpSpPr/>
          <p:nvPr/>
        </p:nvGrpSpPr>
        <p:grpSpPr>
          <a:xfrm>
            <a:off x="7511553" y="4978935"/>
            <a:ext cx="2461438" cy="1264297"/>
            <a:chOff x="589857" y="4425127"/>
            <a:chExt cx="4014268" cy="2217954"/>
          </a:xfrm>
        </p:grpSpPr>
        <p:pic>
          <p:nvPicPr>
            <p:cNvPr id="9" name="Picture 10" descr="Samfundet er en mirakuløs og sårbar organisme af tillid og sympati -  Kristeligt Dagbl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857" y="4425127"/>
              <a:ext cx="4014268" cy="2217954"/>
            </a:xfrm>
            <a:prstGeom prst="rect">
              <a:avLst/>
            </a:prstGeom>
            <a:noFill/>
            <a:extLst>
              <a:ext uri="{909E8E84-426E-40DD-AFC4-6F175D3DCCD1}">
                <a14:hiddenFill xmlns:a14="http://schemas.microsoft.com/office/drawing/2010/main">
                  <a:solidFill>
                    <a:srgbClr val="FFFFFF"/>
                  </a:solidFill>
                </a14:hiddenFill>
              </a:ext>
            </a:extLst>
          </p:spPr>
        </p:pic>
        <p:sp>
          <p:nvSpPr>
            <p:cNvPr id="10" name="Tekstfelt 9"/>
            <p:cNvSpPr txBox="1"/>
            <p:nvPr/>
          </p:nvSpPr>
          <p:spPr>
            <a:xfrm>
              <a:off x="1848051" y="6179419"/>
              <a:ext cx="1005403" cy="369332"/>
            </a:xfrm>
            <a:prstGeom prst="rect">
              <a:avLst/>
            </a:prstGeom>
            <a:noFill/>
          </p:spPr>
          <p:txBody>
            <a:bodyPr wrap="none" rtlCol="0">
              <a:spAutoFit/>
            </a:bodyPr>
            <a:lstStyle/>
            <a:p>
              <a:r>
                <a:rPr lang="da-DK" b="1" dirty="0"/>
                <a:t>Society</a:t>
              </a:r>
            </a:p>
          </p:txBody>
        </p:sp>
      </p:grpSp>
      <p:pic>
        <p:nvPicPr>
          <p:cNvPr id="11" name="Picture 2" descr="Microscope Clipart For Kids | Clipart Pa #89369 - PNG Images - PNGio"/>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471863" y="2002117"/>
            <a:ext cx="501128" cy="5291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icroscope Clipart For Kids | Clipart Pa #89369 - PNG Images - PNGio"/>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471863" y="2803575"/>
            <a:ext cx="501128" cy="529191"/>
          </a:xfrm>
          <a:prstGeom prst="rect">
            <a:avLst/>
          </a:prstGeom>
          <a:noFill/>
          <a:extLst>
            <a:ext uri="{909E8E84-426E-40DD-AFC4-6F175D3DCCD1}">
              <a14:hiddenFill xmlns:a14="http://schemas.microsoft.com/office/drawing/2010/main">
                <a:solidFill>
                  <a:srgbClr val="FFFFFF"/>
                </a:solidFill>
              </a14:hiddenFill>
            </a:ext>
          </a:extLst>
        </p:spPr>
      </p:pic>
      <p:pic>
        <p:nvPicPr>
          <p:cNvPr id="13" name="Billed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3440" y="282436"/>
            <a:ext cx="1351479" cy="944528"/>
          </a:xfrm>
          <a:prstGeom prst="rect">
            <a:avLst/>
          </a:prstGeom>
        </p:spPr>
      </p:pic>
      <p:pic>
        <p:nvPicPr>
          <p:cNvPr id="14" name="Billed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0307" y="268470"/>
            <a:ext cx="1351479" cy="944528"/>
          </a:xfrm>
          <a:prstGeom prst="rect">
            <a:avLst/>
          </a:prstGeom>
        </p:spPr>
      </p:pic>
      <p:pic>
        <p:nvPicPr>
          <p:cNvPr id="15" name="Billed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7174" y="254504"/>
            <a:ext cx="1351479" cy="944528"/>
          </a:xfrm>
          <a:prstGeom prst="rect">
            <a:avLst/>
          </a:prstGeom>
        </p:spPr>
      </p:pic>
    </p:spTree>
    <p:extLst>
      <p:ext uri="{BB962C8B-B14F-4D97-AF65-F5344CB8AC3E}">
        <p14:creationId xmlns:p14="http://schemas.microsoft.com/office/powerpoint/2010/main" val="4101878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13</a:t>
            </a:fld>
            <a:endParaRPr lang="en-US" dirty="0"/>
          </a:p>
        </p:txBody>
      </p:sp>
      <p:sp>
        <p:nvSpPr>
          <p:cNvPr id="3" name="Titel 2"/>
          <p:cNvSpPr>
            <a:spLocks noGrp="1"/>
          </p:cNvSpPr>
          <p:nvPr>
            <p:ph type="title"/>
          </p:nvPr>
        </p:nvSpPr>
        <p:spPr>
          <a:xfrm>
            <a:off x="587374" y="370290"/>
            <a:ext cx="7405920" cy="1474385"/>
          </a:xfrm>
        </p:spPr>
        <p:txBody>
          <a:bodyPr/>
          <a:lstStyle/>
          <a:p>
            <a:r>
              <a:rPr lang="da-DK" dirty="0"/>
              <a:t>Building the </a:t>
            </a:r>
            <a:r>
              <a:rPr lang="da-DK" dirty="0" err="1"/>
              <a:t>consortium</a:t>
            </a:r>
            <a:r>
              <a:rPr lang="da-DK" dirty="0"/>
              <a:t>:</a:t>
            </a:r>
          </a:p>
        </p:txBody>
      </p:sp>
      <p:sp>
        <p:nvSpPr>
          <p:cNvPr id="4" name="Pladsholder til tekst 3"/>
          <p:cNvSpPr>
            <a:spLocks noGrp="1"/>
          </p:cNvSpPr>
          <p:nvPr>
            <p:ph type="body" sz="quarter" idx="12"/>
          </p:nvPr>
        </p:nvSpPr>
        <p:spPr>
          <a:xfrm>
            <a:off x="587375" y="1459162"/>
            <a:ext cx="10620094" cy="3704284"/>
          </a:xfrm>
        </p:spPr>
        <p:txBody>
          <a:bodyPr>
            <a:noAutofit/>
          </a:bodyPr>
          <a:lstStyle/>
          <a:p>
            <a:r>
              <a:rPr lang="da-DK" sz="2400" dirty="0" err="1"/>
              <a:t>Identify</a:t>
            </a:r>
            <a:r>
              <a:rPr lang="da-DK" sz="2400" dirty="0"/>
              <a:t> the ”</a:t>
            </a:r>
            <a:r>
              <a:rPr lang="da-DK" sz="2400" dirty="0" err="1"/>
              <a:t>Dream</a:t>
            </a:r>
            <a:r>
              <a:rPr lang="da-DK" sz="2400" dirty="0"/>
              <a:t> Team”</a:t>
            </a:r>
          </a:p>
          <a:p>
            <a:pPr lvl="1"/>
            <a:r>
              <a:rPr lang="da-DK" sz="2000" dirty="0"/>
              <a:t>The </a:t>
            </a:r>
            <a:r>
              <a:rPr lang="da-DK" sz="2000" dirty="0" err="1"/>
              <a:t>best</a:t>
            </a:r>
            <a:r>
              <a:rPr lang="da-DK" sz="2000" dirty="0"/>
              <a:t> </a:t>
            </a:r>
            <a:r>
              <a:rPr lang="da-DK" sz="2000" dirty="0" err="1"/>
              <a:t>scientists</a:t>
            </a:r>
            <a:r>
              <a:rPr lang="da-DK" sz="2000" dirty="0"/>
              <a:t> in the </a:t>
            </a:r>
            <a:r>
              <a:rPr lang="da-DK" sz="2000" dirty="0" err="1"/>
              <a:t>field</a:t>
            </a:r>
            <a:endParaRPr lang="da-DK" sz="2000" dirty="0"/>
          </a:p>
          <a:p>
            <a:pPr lvl="1"/>
            <a:r>
              <a:rPr lang="da-DK" sz="2000" dirty="0"/>
              <a:t>The ”problem </a:t>
            </a:r>
            <a:r>
              <a:rPr lang="da-DK" sz="2000" dirty="0" err="1"/>
              <a:t>owners</a:t>
            </a:r>
            <a:r>
              <a:rPr lang="da-DK" sz="2000" dirty="0"/>
              <a:t>”</a:t>
            </a:r>
          </a:p>
          <a:p>
            <a:pPr lvl="1"/>
            <a:r>
              <a:rPr lang="da-DK" sz="2000" dirty="0" err="1"/>
              <a:t>Implementation</a:t>
            </a:r>
            <a:r>
              <a:rPr lang="da-DK" sz="2000" dirty="0"/>
              <a:t> agent / ”Problem </a:t>
            </a:r>
            <a:r>
              <a:rPr lang="da-DK" sz="2000" dirty="0" err="1"/>
              <a:t>Solver</a:t>
            </a:r>
            <a:endParaRPr lang="da-DK" sz="2000" dirty="0"/>
          </a:p>
          <a:p>
            <a:pPr lvl="2"/>
            <a:r>
              <a:rPr lang="da-DK" sz="1800" dirty="0"/>
              <a:t>IT </a:t>
            </a:r>
            <a:r>
              <a:rPr lang="da-DK" sz="1800" dirty="0" err="1"/>
              <a:t>company</a:t>
            </a:r>
            <a:endParaRPr lang="da-DK" sz="1800" dirty="0"/>
          </a:p>
          <a:p>
            <a:pPr lvl="2"/>
            <a:r>
              <a:rPr lang="da-DK" sz="1800" dirty="0"/>
              <a:t>Consultant</a:t>
            </a:r>
          </a:p>
          <a:p>
            <a:pPr lvl="1"/>
            <a:r>
              <a:rPr lang="da-DK" sz="2000" dirty="0"/>
              <a:t>Problems </a:t>
            </a:r>
            <a:r>
              <a:rPr lang="da-DK" sz="2000" dirty="0" err="1"/>
              <a:t>are</a:t>
            </a:r>
            <a:r>
              <a:rPr lang="da-DK" sz="2000" dirty="0"/>
              <a:t> </a:t>
            </a:r>
            <a:r>
              <a:rPr lang="da-DK" sz="2000" dirty="0" err="1"/>
              <a:t>defined</a:t>
            </a:r>
            <a:r>
              <a:rPr lang="da-DK" sz="2000" dirty="0"/>
              <a:t> &amp; potential solutions </a:t>
            </a:r>
            <a:r>
              <a:rPr lang="da-DK" sz="2000" dirty="0" err="1"/>
              <a:t>difined</a:t>
            </a:r>
            <a:r>
              <a:rPr lang="da-DK" sz="2000" dirty="0"/>
              <a:t> in </a:t>
            </a:r>
            <a:r>
              <a:rPr lang="da-DK" sz="2000" dirty="0" err="1"/>
              <a:t>collaboration</a:t>
            </a:r>
            <a:r>
              <a:rPr lang="da-DK" sz="2000" dirty="0"/>
              <a:t>!</a:t>
            </a:r>
          </a:p>
          <a:p>
            <a:pPr lvl="1"/>
            <a:endParaRPr lang="da-DK" sz="2000" dirty="0"/>
          </a:p>
          <a:p>
            <a:pPr lvl="1"/>
            <a:r>
              <a:rPr lang="da-DK" sz="2000" dirty="0" err="1"/>
              <a:t>Remember</a:t>
            </a:r>
            <a:r>
              <a:rPr lang="da-DK" sz="2000" dirty="0"/>
              <a:t>, </a:t>
            </a:r>
            <a:r>
              <a:rPr lang="da-DK" sz="2000" dirty="0" err="1"/>
              <a:t>nobody</a:t>
            </a:r>
            <a:r>
              <a:rPr lang="da-DK" sz="2000" dirty="0"/>
              <a:t> </a:t>
            </a:r>
            <a:r>
              <a:rPr lang="da-DK" sz="2000" dirty="0" err="1"/>
              <a:t>participate</a:t>
            </a:r>
            <a:r>
              <a:rPr lang="da-DK" sz="2000" dirty="0"/>
              <a:t> in the </a:t>
            </a:r>
            <a:r>
              <a:rPr lang="da-DK" sz="2000" dirty="0" err="1"/>
              <a:t>project</a:t>
            </a:r>
            <a:r>
              <a:rPr lang="da-DK" sz="2000" dirty="0"/>
              <a:t> </a:t>
            </a:r>
            <a:r>
              <a:rPr lang="da-DK" sz="2000" dirty="0" err="1"/>
              <a:t>unless</a:t>
            </a:r>
            <a:r>
              <a:rPr lang="da-DK" sz="2000" dirty="0"/>
              <a:t> it has </a:t>
            </a:r>
            <a:r>
              <a:rPr lang="da-DK" sz="2000" dirty="0" err="1"/>
              <a:t>strategic</a:t>
            </a:r>
            <a:r>
              <a:rPr lang="da-DK" sz="2000" dirty="0"/>
              <a:t> </a:t>
            </a:r>
            <a:r>
              <a:rPr lang="da-DK" sz="2000" dirty="0" err="1"/>
              <a:t>importance</a:t>
            </a:r>
            <a:r>
              <a:rPr lang="da-DK" sz="2000" dirty="0"/>
              <a:t> for </a:t>
            </a:r>
            <a:r>
              <a:rPr lang="da-DK" sz="2000" dirty="0" err="1"/>
              <a:t>them</a:t>
            </a:r>
            <a:r>
              <a:rPr lang="da-DK" sz="2000" dirty="0"/>
              <a:t> &amp; </a:t>
            </a:r>
            <a:r>
              <a:rPr lang="da-DK" sz="2000" dirty="0" err="1"/>
              <a:t>create</a:t>
            </a:r>
            <a:r>
              <a:rPr lang="da-DK" sz="2000" dirty="0"/>
              <a:t> </a:t>
            </a:r>
            <a:r>
              <a:rPr lang="da-DK" sz="2000" dirty="0" err="1"/>
              <a:t>value</a:t>
            </a:r>
            <a:endParaRPr lang="da-DK" sz="2000" dirty="0"/>
          </a:p>
          <a:p>
            <a:pPr lvl="2"/>
            <a:r>
              <a:rPr lang="da-DK" sz="1800" dirty="0"/>
              <a:t>Speed of trust =&gt; succesful </a:t>
            </a:r>
            <a:r>
              <a:rPr lang="da-DK" sz="1800" dirty="0" err="1"/>
              <a:t>collaborations</a:t>
            </a:r>
            <a:endParaRPr lang="da-DK" sz="1800" dirty="0"/>
          </a:p>
        </p:txBody>
      </p:sp>
    </p:spTree>
    <p:extLst>
      <p:ext uri="{BB962C8B-B14F-4D97-AF65-F5344CB8AC3E}">
        <p14:creationId xmlns:p14="http://schemas.microsoft.com/office/powerpoint/2010/main" val="1289425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14</a:t>
            </a:fld>
            <a:endParaRPr lang="en-US" dirty="0"/>
          </a:p>
        </p:txBody>
      </p:sp>
      <p:sp>
        <p:nvSpPr>
          <p:cNvPr id="3" name="Titel 2"/>
          <p:cNvSpPr>
            <a:spLocks noGrp="1"/>
          </p:cNvSpPr>
          <p:nvPr>
            <p:ph type="title"/>
          </p:nvPr>
        </p:nvSpPr>
        <p:spPr>
          <a:xfrm>
            <a:off x="587374" y="370290"/>
            <a:ext cx="6676455" cy="1474385"/>
          </a:xfrm>
        </p:spPr>
        <p:txBody>
          <a:bodyPr/>
          <a:lstStyle/>
          <a:p>
            <a:r>
              <a:rPr lang="da-DK" dirty="0" err="1"/>
              <a:t>Create</a:t>
            </a:r>
            <a:r>
              <a:rPr lang="da-DK" dirty="0"/>
              <a:t> a virtual </a:t>
            </a:r>
            <a:r>
              <a:rPr lang="da-DK" dirty="0" err="1"/>
              <a:t>company</a:t>
            </a:r>
            <a:endParaRPr lang="da-DK" dirty="0"/>
          </a:p>
        </p:txBody>
      </p:sp>
      <p:grpSp>
        <p:nvGrpSpPr>
          <p:cNvPr id="29" name="Gruppe 28"/>
          <p:cNvGrpSpPr/>
          <p:nvPr/>
        </p:nvGrpSpPr>
        <p:grpSpPr>
          <a:xfrm>
            <a:off x="1396623" y="1659768"/>
            <a:ext cx="3162961" cy="2765852"/>
            <a:chOff x="1378217" y="2152801"/>
            <a:chExt cx="3162961" cy="2765852"/>
          </a:xfrm>
        </p:grpSpPr>
        <p:grpSp>
          <p:nvGrpSpPr>
            <p:cNvPr id="24" name="Gruppe 23"/>
            <p:cNvGrpSpPr/>
            <p:nvPr/>
          </p:nvGrpSpPr>
          <p:grpSpPr>
            <a:xfrm>
              <a:off x="1378217" y="2152801"/>
              <a:ext cx="3162961" cy="2161851"/>
              <a:chOff x="587374" y="2240184"/>
              <a:chExt cx="4596154" cy="3379780"/>
            </a:xfrm>
          </p:grpSpPr>
          <p:pic>
            <p:nvPicPr>
              <p:cNvPr id="6" name="Billede 5"/>
              <p:cNvPicPr>
                <a:picLocks noChangeAspect="1"/>
              </p:cNvPicPr>
              <p:nvPr/>
            </p:nvPicPr>
            <p:blipFill>
              <a:blip r:embed="rId2"/>
              <a:stretch>
                <a:fillRect/>
              </a:stretch>
            </p:blipFill>
            <p:spPr>
              <a:xfrm>
                <a:off x="2031408" y="4457700"/>
                <a:ext cx="2068553" cy="1162264"/>
              </a:xfrm>
              <a:prstGeom prst="rect">
                <a:avLst/>
              </a:prstGeom>
              <a:ln w="57150">
                <a:solidFill>
                  <a:srgbClr val="FF0000"/>
                </a:solidFill>
              </a:ln>
            </p:spPr>
          </p:pic>
          <p:pic>
            <p:nvPicPr>
              <p:cNvPr id="7" name="Picture 14" descr="Type Of Digital Marketing Show Skill Icon For &quot;Researcher&quot;.Vector.. Stock  Photo, Picture And Royalty Free Image. Image 41637787."/>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824295" y="2240184"/>
                <a:ext cx="1359233" cy="1359233"/>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pic>
            <p:nvPicPr>
              <p:cNvPr id="9" name="Billede 8"/>
              <p:cNvPicPr>
                <a:picLocks noChangeAspect="1"/>
              </p:cNvPicPr>
              <p:nvPr/>
            </p:nvPicPr>
            <p:blipFill>
              <a:blip r:embed="rId4"/>
              <a:stretch>
                <a:fillRect/>
              </a:stretch>
            </p:blipFill>
            <p:spPr>
              <a:xfrm>
                <a:off x="587374" y="2861532"/>
                <a:ext cx="1982056" cy="737885"/>
              </a:xfrm>
              <a:prstGeom prst="rect">
                <a:avLst/>
              </a:prstGeom>
              <a:ln w="57150">
                <a:solidFill>
                  <a:srgbClr val="FF0000"/>
                </a:solidFill>
              </a:ln>
            </p:spPr>
          </p:pic>
          <p:cxnSp>
            <p:nvCxnSpPr>
              <p:cNvPr id="11" name="Lige pilforbindelse 10"/>
              <p:cNvCxnSpPr/>
              <p:nvPr/>
            </p:nvCxnSpPr>
            <p:spPr>
              <a:xfrm>
                <a:off x="3065684" y="3061699"/>
                <a:ext cx="46862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p:nvPr/>
            </p:nvCxnSpPr>
            <p:spPr>
              <a:xfrm>
                <a:off x="2499503" y="3835899"/>
                <a:ext cx="223759" cy="3853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Lige pilforbindelse 13"/>
              <p:cNvCxnSpPr/>
              <p:nvPr/>
            </p:nvCxnSpPr>
            <p:spPr>
              <a:xfrm flipH="1">
                <a:off x="3369644" y="3835899"/>
                <a:ext cx="287956" cy="4233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5" name="Tekstfelt 24"/>
            <p:cNvSpPr txBox="1"/>
            <p:nvPr/>
          </p:nvSpPr>
          <p:spPr>
            <a:xfrm>
              <a:off x="1779526" y="4549321"/>
              <a:ext cx="2608406" cy="369332"/>
            </a:xfrm>
            <a:prstGeom prst="rect">
              <a:avLst/>
            </a:prstGeom>
            <a:noFill/>
          </p:spPr>
          <p:txBody>
            <a:bodyPr wrap="none" rtlCol="0">
              <a:spAutoFit/>
            </a:bodyPr>
            <a:lstStyle/>
            <a:p>
              <a:r>
                <a:rPr lang="da-DK" dirty="0"/>
                <a:t>27% chance of </a:t>
              </a:r>
              <a:r>
                <a:rPr lang="da-DK" dirty="0" err="1"/>
                <a:t>success</a:t>
              </a:r>
              <a:endParaRPr lang="da-DK" dirty="0"/>
            </a:p>
          </p:txBody>
        </p:sp>
      </p:grpSp>
      <p:grpSp>
        <p:nvGrpSpPr>
          <p:cNvPr id="28" name="Gruppe 27"/>
          <p:cNvGrpSpPr/>
          <p:nvPr/>
        </p:nvGrpSpPr>
        <p:grpSpPr>
          <a:xfrm>
            <a:off x="6498202" y="1437742"/>
            <a:ext cx="3074597" cy="2987878"/>
            <a:chOff x="8211240" y="2074344"/>
            <a:chExt cx="3074597" cy="2987878"/>
          </a:xfrm>
        </p:grpSpPr>
        <p:grpSp>
          <p:nvGrpSpPr>
            <p:cNvPr id="27" name="Gruppe 26"/>
            <p:cNvGrpSpPr/>
            <p:nvPr/>
          </p:nvGrpSpPr>
          <p:grpSpPr>
            <a:xfrm>
              <a:off x="8211240" y="2074344"/>
              <a:ext cx="3074597" cy="2444754"/>
              <a:chOff x="8211240" y="2074344"/>
              <a:chExt cx="3074597" cy="2444754"/>
            </a:xfrm>
          </p:grpSpPr>
          <p:sp>
            <p:nvSpPr>
              <p:cNvPr id="23" name="Afrundet rektangel 22"/>
              <p:cNvSpPr/>
              <p:nvPr/>
            </p:nvSpPr>
            <p:spPr>
              <a:xfrm>
                <a:off x="8211240" y="2074344"/>
                <a:ext cx="3074597" cy="2444754"/>
              </a:xfrm>
              <a:prstGeom prst="round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2" name="Gruppe 21"/>
              <p:cNvGrpSpPr/>
              <p:nvPr/>
            </p:nvGrpSpPr>
            <p:grpSpPr>
              <a:xfrm>
                <a:off x="8211240" y="2505094"/>
                <a:ext cx="2907496" cy="1834783"/>
                <a:chOff x="6438393" y="1854866"/>
                <a:chExt cx="4596154" cy="3379780"/>
              </a:xfrm>
            </p:grpSpPr>
            <p:pic>
              <p:nvPicPr>
                <p:cNvPr id="16" name="Billede 15"/>
                <p:cNvPicPr>
                  <a:picLocks noChangeAspect="1"/>
                </p:cNvPicPr>
                <p:nvPr/>
              </p:nvPicPr>
              <p:blipFill>
                <a:blip r:embed="rId2"/>
                <a:stretch>
                  <a:fillRect/>
                </a:stretch>
              </p:blipFill>
              <p:spPr>
                <a:xfrm>
                  <a:off x="7882427" y="4072382"/>
                  <a:ext cx="2068553" cy="1162264"/>
                </a:xfrm>
                <a:prstGeom prst="rect">
                  <a:avLst/>
                </a:prstGeom>
                <a:ln w="57150">
                  <a:solidFill>
                    <a:schemeClr val="bg1"/>
                  </a:solidFill>
                </a:ln>
              </p:spPr>
            </p:pic>
            <p:pic>
              <p:nvPicPr>
                <p:cNvPr id="17" name="Picture 14" descr="Type Of Digital Marketing Show Skill Icon For &quot;Researcher&quot;.Vector.. Stock  Photo, Picture And Royalty Free Image. Image 41637787."/>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675314" y="1854866"/>
                  <a:ext cx="1359233" cy="1359233"/>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18" name="Billede 17"/>
                <p:cNvPicPr>
                  <a:picLocks noChangeAspect="1"/>
                </p:cNvPicPr>
                <p:nvPr/>
              </p:nvPicPr>
              <p:blipFill>
                <a:blip r:embed="rId4"/>
                <a:stretch>
                  <a:fillRect/>
                </a:stretch>
              </p:blipFill>
              <p:spPr>
                <a:xfrm>
                  <a:off x="6438393" y="2476214"/>
                  <a:ext cx="1982056" cy="737885"/>
                </a:xfrm>
                <a:prstGeom prst="rect">
                  <a:avLst/>
                </a:prstGeom>
                <a:ln w="57150">
                  <a:solidFill>
                    <a:schemeClr val="bg1"/>
                  </a:solidFill>
                </a:ln>
              </p:spPr>
            </p:pic>
            <p:cxnSp>
              <p:nvCxnSpPr>
                <p:cNvPr id="19" name="Lige pilforbindelse 18"/>
                <p:cNvCxnSpPr/>
                <p:nvPr/>
              </p:nvCxnSpPr>
              <p:spPr>
                <a:xfrm>
                  <a:off x="8916703" y="2676381"/>
                  <a:ext cx="468626"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Lige pilforbindelse 19"/>
                <p:cNvCxnSpPr/>
                <p:nvPr/>
              </p:nvCxnSpPr>
              <p:spPr>
                <a:xfrm>
                  <a:off x="8350522" y="3450581"/>
                  <a:ext cx="223759" cy="38531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Lige pilforbindelse 20"/>
                <p:cNvCxnSpPr/>
                <p:nvPr/>
              </p:nvCxnSpPr>
              <p:spPr>
                <a:xfrm flipH="1">
                  <a:off x="9220663" y="3450581"/>
                  <a:ext cx="287956" cy="423365"/>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26" name="Tekstfelt 25"/>
            <p:cNvSpPr txBox="1"/>
            <p:nvPr/>
          </p:nvSpPr>
          <p:spPr>
            <a:xfrm>
              <a:off x="8444335" y="4692890"/>
              <a:ext cx="2608406" cy="369332"/>
            </a:xfrm>
            <a:prstGeom prst="rect">
              <a:avLst/>
            </a:prstGeom>
            <a:noFill/>
          </p:spPr>
          <p:txBody>
            <a:bodyPr wrap="none" rtlCol="0">
              <a:spAutoFit/>
            </a:bodyPr>
            <a:lstStyle/>
            <a:p>
              <a:r>
                <a:rPr lang="da-DK" dirty="0"/>
                <a:t>73% chance of </a:t>
              </a:r>
              <a:r>
                <a:rPr lang="da-DK" dirty="0" err="1"/>
                <a:t>success</a:t>
              </a:r>
              <a:endParaRPr lang="da-DK" dirty="0"/>
            </a:p>
          </p:txBody>
        </p:sp>
      </p:grpSp>
      <p:sp>
        <p:nvSpPr>
          <p:cNvPr id="30" name="Tekstfelt 29"/>
          <p:cNvSpPr txBox="1"/>
          <p:nvPr/>
        </p:nvSpPr>
        <p:spPr>
          <a:xfrm>
            <a:off x="827582" y="4757204"/>
            <a:ext cx="8069838" cy="1754326"/>
          </a:xfrm>
          <a:prstGeom prst="rect">
            <a:avLst/>
          </a:prstGeom>
          <a:noFill/>
        </p:spPr>
        <p:txBody>
          <a:bodyPr wrap="none" rtlCol="0">
            <a:spAutoFit/>
          </a:bodyPr>
          <a:lstStyle/>
          <a:p>
            <a:pPr marL="285750" indent="-285750">
              <a:buFont typeface="Arial" panose="020B0604020202020204" pitchFamily="34" charset="0"/>
              <a:buChar char="•"/>
            </a:pPr>
            <a:r>
              <a:rPr lang="da-DK" dirty="0" err="1"/>
              <a:t>Share</a:t>
            </a:r>
            <a:r>
              <a:rPr lang="da-DK" dirty="0"/>
              <a:t> </a:t>
            </a:r>
            <a:r>
              <a:rPr lang="da-DK" dirty="0" err="1"/>
              <a:t>people</a:t>
            </a:r>
            <a:r>
              <a:rPr lang="da-DK" dirty="0"/>
              <a:t> &amp; </a:t>
            </a:r>
            <a:r>
              <a:rPr lang="da-DK" dirty="0" err="1"/>
              <a:t>facilites</a:t>
            </a:r>
            <a:r>
              <a:rPr lang="da-DK" dirty="0"/>
              <a:t> in </a:t>
            </a:r>
            <a:r>
              <a:rPr lang="da-DK" dirty="0" err="1"/>
              <a:t>order</a:t>
            </a:r>
            <a:r>
              <a:rPr lang="da-DK" dirty="0"/>
              <a:t> to </a:t>
            </a:r>
            <a:r>
              <a:rPr lang="da-DK" dirty="0" err="1"/>
              <a:t>become</a:t>
            </a:r>
            <a:r>
              <a:rPr lang="da-DK" dirty="0"/>
              <a:t> a virtual </a:t>
            </a:r>
            <a:r>
              <a:rPr lang="da-DK" dirty="0" err="1"/>
              <a:t>company</a:t>
            </a: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Place </a:t>
            </a:r>
            <a:r>
              <a:rPr lang="da-DK" dirty="0" err="1"/>
              <a:t>project</a:t>
            </a:r>
            <a:r>
              <a:rPr lang="da-DK" dirty="0"/>
              <a:t> </a:t>
            </a:r>
            <a:r>
              <a:rPr lang="da-DK" dirty="0" err="1"/>
              <a:t>scientists</a:t>
            </a:r>
            <a:r>
              <a:rPr lang="da-DK" dirty="0"/>
              <a:t> with the </a:t>
            </a:r>
            <a:r>
              <a:rPr lang="da-DK" dirty="0" err="1"/>
              <a:t>collaborators</a:t>
            </a:r>
            <a:r>
              <a:rPr lang="da-DK" dirty="0"/>
              <a:t>!</a:t>
            </a:r>
          </a:p>
          <a:p>
            <a:pPr marL="742915" lvl="1" indent="-285750">
              <a:buFont typeface="Arial" panose="020B0604020202020204" pitchFamily="34" charset="0"/>
              <a:buChar char="•"/>
            </a:pPr>
            <a:r>
              <a:rPr lang="da-DK" dirty="0" err="1"/>
              <a:t>Ensure</a:t>
            </a:r>
            <a:r>
              <a:rPr lang="da-DK" dirty="0"/>
              <a:t> information flow &amp; </a:t>
            </a:r>
            <a:r>
              <a:rPr lang="da-DK" dirty="0" err="1"/>
              <a:t>build</a:t>
            </a:r>
            <a:r>
              <a:rPr lang="da-DK" dirty="0"/>
              <a:t> trust (Knowledge </a:t>
            </a:r>
            <a:r>
              <a:rPr lang="da-DK" dirty="0" err="1"/>
              <a:t>mobilization</a:t>
            </a:r>
            <a:r>
              <a:rPr lang="da-DK" dirty="0"/>
              <a:t> ”LISES”)</a:t>
            </a:r>
          </a:p>
          <a:p>
            <a:pPr marL="742915" lvl="1" indent="-285750">
              <a:buFont typeface="Arial" panose="020B0604020202020204" pitchFamily="34" charset="0"/>
              <a:buChar char="•"/>
            </a:pPr>
            <a:r>
              <a:rPr lang="da-DK" dirty="0" err="1"/>
              <a:t>Enlarge</a:t>
            </a:r>
            <a:r>
              <a:rPr lang="da-DK" dirty="0"/>
              <a:t> the </a:t>
            </a:r>
            <a:r>
              <a:rPr lang="da-DK" dirty="0" err="1"/>
              <a:t>role</a:t>
            </a:r>
            <a:r>
              <a:rPr lang="da-DK" dirty="0"/>
              <a:t> of partners</a:t>
            </a:r>
          </a:p>
          <a:p>
            <a:pPr marL="285750" indent="-285750">
              <a:buFont typeface="Arial" panose="020B0604020202020204" pitchFamily="34" charset="0"/>
              <a:buChar char="•"/>
            </a:pPr>
            <a:endParaRPr lang="da-DK" dirty="0"/>
          </a:p>
        </p:txBody>
      </p:sp>
      <p:sp>
        <p:nvSpPr>
          <p:cNvPr id="31" name="Tekstfelt 30"/>
          <p:cNvSpPr txBox="1"/>
          <p:nvPr/>
        </p:nvSpPr>
        <p:spPr>
          <a:xfrm rot="2286015">
            <a:off x="7026683" y="2429287"/>
            <a:ext cx="2542684" cy="461665"/>
          </a:xfrm>
          <a:prstGeom prst="rect">
            <a:avLst/>
          </a:prstGeom>
          <a:noFill/>
        </p:spPr>
        <p:txBody>
          <a:bodyPr wrap="none" rtlCol="0">
            <a:spAutoFit/>
          </a:bodyPr>
          <a:lstStyle/>
          <a:p>
            <a:r>
              <a:rPr lang="da-DK" sz="2400" b="1" dirty="0">
                <a:solidFill>
                  <a:srgbClr val="FF0000"/>
                </a:solidFill>
              </a:rPr>
              <a:t>LISES approach</a:t>
            </a:r>
          </a:p>
        </p:txBody>
      </p:sp>
    </p:spTree>
    <p:extLst>
      <p:ext uri="{BB962C8B-B14F-4D97-AF65-F5344CB8AC3E}">
        <p14:creationId xmlns:p14="http://schemas.microsoft.com/office/powerpoint/2010/main" val="368361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Co-</a:t>
            </a:r>
            <a:r>
              <a:rPr lang="da-DK" dirty="0" err="1"/>
              <a:t>Financing</a:t>
            </a:r>
            <a:r>
              <a:rPr lang="da-DK" dirty="0"/>
              <a:t>:</a:t>
            </a:r>
          </a:p>
        </p:txBody>
      </p:sp>
      <p:sp>
        <p:nvSpPr>
          <p:cNvPr id="3" name="Pladsholder til indhold 2"/>
          <p:cNvSpPr>
            <a:spLocks noGrp="1"/>
          </p:cNvSpPr>
          <p:nvPr>
            <p:ph idx="1"/>
          </p:nvPr>
        </p:nvSpPr>
        <p:spPr>
          <a:xfrm>
            <a:off x="838200" y="1758168"/>
            <a:ext cx="10515600" cy="4351338"/>
          </a:xfrm>
        </p:spPr>
        <p:txBody>
          <a:bodyPr>
            <a:normAutofit/>
          </a:bodyPr>
          <a:lstStyle/>
          <a:p>
            <a:r>
              <a:rPr lang="da-DK" sz="2400" dirty="0"/>
              <a:t>It is </a:t>
            </a:r>
            <a:r>
              <a:rPr lang="da-DK" sz="2400" dirty="0" err="1"/>
              <a:t>expected</a:t>
            </a:r>
            <a:r>
              <a:rPr lang="da-DK" sz="2400" dirty="0"/>
              <a:t>, </a:t>
            </a:r>
            <a:r>
              <a:rPr lang="da-DK" sz="2400" dirty="0" err="1"/>
              <a:t>that</a:t>
            </a:r>
            <a:r>
              <a:rPr lang="da-DK" sz="2400" dirty="0"/>
              <a:t> the </a:t>
            </a:r>
            <a:r>
              <a:rPr lang="da-DK" sz="2400" b="1" dirty="0" err="1"/>
              <a:t>value</a:t>
            </a:r>
            <a:r>
              <a:rPr lang="da-DK" sz="2400" b="1" dirty="0"/>
              <a:t> </a:t>
            </a:r>
            <a:r>
              <a:rPr lang="da-DK" sz="2400" b="1" dirty="0" err="1"/>
              <a:t>creation</a:t>
            </a:r>
            <a:r>
              <a:rPr lang="da-DK" sz="2400" b="1" dirty="0"/>
              <a:t> for the </a:t>
            </a:r>
            <a:r>
              <a:rPr lang="da-DK" sz="2400" b="1" dirty="0" err="1"/>
              <a:t>indidual</a:t>
            </a:r>
            <a:r>
              <a:rPr lang="da-DK" sz="2400" b="1" dirty="0"/>
              <a:t> partner &amp; the </a:t>
            </a:r>
            <a:r>
              <a:rPr lang="da-DK" sz="2400" b="1" dirty="0" err="1"/>
              <a:t>consortiumis</a:t>
            </a:r>
            <a:r>
              <a:rPr lang="da-DK" sz="2400" b="1" dirty="0"/>
              <a:t> </a:t>
            </a:r>
            <a:r>
              <a:rPr lang="da-DK" sz="2400" b="1" dirty="0" err="1"/>
              <a:t>reflected</a:t>
            </a:r>
            <a:r>
              <a:rPr lang="da-DK" sz="2400" b="1" dirty="0"/>
              <a:t> in the </a:t>
            </a:r>
            <a:r>
              <a:rPr lang="da-DK" sz="2400" b="1" dirty="0" err="1"/>
              <a:t>amount</a:t>
            </a:r>
            <a:r>
              <a:rPr lang="da-DK" sz="2400" b="1" dirty="0"/>
              <a:t> of </a:t>
            </a:r>
            <a:r>
              <a:rPr lang="da-DK" sz="2400" b="1" dirty="0" err="1"/>
              <a:t>cofinancing</a:t>
            </a:r>
            <a:r>
              <a:rPr lang="da-DK" sz="2400" b="1" dirty="0"/>
              <a:t> from the partners!</a:t>
            </a:r>
          </a:p>
          <a:p>
            <a:endParaRPr lang="da-DK" sz="2400" dirty="0"/>
          </a:p>
          <a:p>
            <a:r>
              <a:rPr lang="da-DK" sz="2400" dirty="0"/>
              <a:t>IFD </a:t>
            </a:r>
            <a:r>
              <a:rPr lang="da-DK" sz="2400" dirty="0" err="1"/>
              <a:t>demands</a:t>
            </a:r>
            <a:r>
              <a:rPr lang="da-DK" sz="2400" dirty="0"/>
              <a:t> </a:t>
            </a:r>
            <a:r>
              <a:rPr lang="da-DK" sz="2400" dirty="0" err="1"/>
              <a:t>cofinancing</a:t>
            </a:r>
            <a:r>
              <a:rPr lang="da-DK" sz="2400" dirty="0"/>
              <a:t> from ALL partners (In Kind or </a:t>
            </a:r>
            <a:r>
              <a:rPr lang="da-DK" sz="2400" dirty="0" err="1"/>
              <a:t>cash</a:t>
            </a:r>
            <a:r>
              <a:rPr lang="da-DK" sz="2400" dirty="0"/>
              <a:t>)</a:t>
            </a:r>
          </a:p>
          <a:p>
            <a:pPr lvl="1"/>
            <a:r>
              <a:rPr lang="da-DK" sz="2000" dirty="0"/>
              <a:t>In Kind </a:t>
            </a:r>
            <a:r>
              <a:rPr lang="da-DK" sz="2000" dirty="0" err="1"/>
              <a:t>can</a:t>
            </a:r>
            <a:r>
              <a:rPr lang="da-DK" sz="2000" dirty="0"/>
              <a:t> </a:t>
            </a:r>
            <a:r>
              <a:rPr lang="da-DK" sz="2000" dirty="0" err="1"/>
              <a:t>be</a:t>
            </a:r>
            <a:r>
              <a:rPr lang="da-DK" sz="2000" dirty="0"/>
              <a:t> the </a:t>
            </a:r>
            <a:r>
              <a:rPr lang="da-DK" sz="2000" dirty="0" err="1"/>
              <a:t>value</a:t>
            </a:r>
            <a:r>
              <a:rPr lang="da-DK" sz="2000" dirty="0"/>
              <a:t> of </a:t>
            </a:r>
            <a:r>
              <a:rPr lang="da-DK" sz="2000" dirty="0" err="1"/>
              <a:t>manpower</a:t>
            </a:r>
            <a:r>
              <a:rPr lang="da-DK" sz="2000" dirty="0"/>
              <a:t>, </a:t>
            </a:r>
            <a:r>
              <a:rPr lang="da-DK" sz="2000" dirty="0" err="1"/>
              <a:t>access</a:t>
            </a:r>
            <a:r>
              <a:rPr lang="da-DK" sz="2000" dirty="0"/>
              <a:t> to test platforms, </a:t>
            </a:r>
            <a:r>
              <a:rPr lang="da-DK" sz="2000" dirty="0" err="1"/>
              <a:t>commercial</a:t>
            </a:r>
            <a:r>
              <a:rPr lang="da-DK" sz="2000" dirty="0"/>
              <a:t> data etc.</a:t>
            </a:r>
          </a:p>
          <a:p>
            <a:pPr marL="457200" lvl="1" indent="0">
              <a:buNone/>
            </a:pPr>
            <a:endParaRPr lang="da-DK" sz="2000" dirty="0"/>
          </a:p>
          <a:p>
            <a:r>
              <a:rPr lang="da-DK" sz="2400" dirty="0"/>
              <a:t>The ”</a:t>
            </a:r>
            <a:r>
              <a:rPr lang="da-DK" sz="2400" dirty="0" err="1"/>
              <a:t>rule</a:t>
            </a:r>
            <a:r>
              <a:rPr lang="da-DK" sz="2400" dirty="0"/>
              <a:t> of </a:t>
            </a:r>
            <a:r>
              <a:rPr lang="da-DK" sz="2400" dirty="0" err="1"/>
              <a:t>thump</a:t>
            </a:r>
            <a:r>
              <a:rPr lang="da-DK" sz="2400" dirty="0"/>
              <a:t> is: </a:t>
            </a:r>
            <a:r>
              <a:rPr lang="da-DK" sz="2400" b="1" dirty="0"/>
              <a:t>50% of the budget </a:t>
            </a:r>
            <a:r>
              <a:rPr lang="da-DK" sz="2400" b="1" dirty="0" err="1"/>
              <a:t>should</a:t>
            </a:r>
            <a:r>
              <a:rPr lang="da-DK" sz="2400" b="1" dirty="0"/>
              <a:t> </a:t>
            </a:r>
            <a:r>
              <a:rPr lang="da-DK" sz="2400" b="1" dirty="0" err="1"/>
              <a:t>be</a:t>
            </a:r>
            <a:r>
              <a:rPr lang="da-DK" sz="2400" b="1" dirty="0"/>
              <a:t> with the partners. </a:t>
            </a:r>
          </a:p>
          <a:p>
            <a:endParaRPr lang="da-DK" sz="2400" dirty="0"/>
          </a:p>
        </p:txBody>
      </p:sp>
    </p:spTree>
    <p:extLst>
      <p:ext uri="{BB962C8B-B14F-4D97-AF65-F5344CB8AC3E}">
        <p14:creationId xmlns:p14="http://schemas.microsoft.com/office/powerpoint/2010/main" val="3438734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frundet rektangel 3"/>
          <p:cNvSpPr/>
          <p:nvPr/>
        </p:nvSpPr>
        <p:spPr>
          <a:xfrm>
            <a:off x="1345098" y="1610134"/>
            <a:ext cx="1967947" cy="9342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Equipment</a:t>
            </a:r>
            <a:r>
              <a:rPr lang="da-DK" dirty="0">
                <a:solidFill>
                  <a:schemeClr val="tx1"/>
                </a:solidFill>
              </a:rPr>
              <a:t> &amp; </a:t>
            </a:r>
            <a:r>
              <a:rPr lang="da-DK" dirty="0" err="1">
                <a:solidFill>
                  <a:schemeClr val="tx1"/>
                </a:solidFill>
              </a:rPr>
              <a:t>materials</a:t>
            </a:r>
            <a:endParaRPr lang="da-DK" dirty="0">
              <a:solidFill>
                <a:schemeClr val="tx1"/>
              </a:solidFill>
            </a:endParaRPr>
          </a:p>
          <a:p>
            <a:pPr algn="ctr"/>
            <a:r>
              <a:rPr lang="da-DK" dirty="0">
                <a:solidFill>
                  <a:schemeClr val="tx1"/>
                </a:solidFill>
              </a:rPr>
              <a:t>500.000 </a:t>
            </a:r>
            <a:r>
              <a:rPr lang="da-DK" dirty="0" err="1">
                <a:solidFill>
                  <a:schemeClr val="tx1"/>
                </a:solidFill>
              </a:rPr>
              <a:t>kr</a:t>
            </a:r>
            <a:endParaRPr lang="da-DK" dirty="0">
              <a:solidFill>
                <a:schemeClr val="tx1"/>
              </a:solidFill>
            </a:endParaRPr>
          </a:p>
        </p:txBody>
      </p:sp>
      <p:sp>
        <p:nvSpPr>
          <p:cNvPr id="5" name="Afrundet rektangel 4"/>
          <p:cNvSpPr/>
          <p:nvPr/>
        </p:nvSpPr>
        <p:spPr>
          <a:xfrm>
            <a:off x="1345098" y="2875721"/>
            <a:ext cx="1967947" cy="6758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Postdoc</a:t>
            </a:r>
            <a:r>
              <a:rPr lang="da-DK" dirty="0">
                <a:solidFill>
                  <a:schemeClr val="tx1"/>
                </a:solidFill>
              </a:rPr>
              <a:t> 2 </a:t>
            </a:r>
            <a:r>
              <a:rPr lang="da-DK" dirty="0" err="1">
                <a:solidFill>
                  <a:schemeClr val="tx1"/>
                </a:solidFill>
              </a:rPr>
              <a:t>year</a:t>
            </a:r>
            <a:endParaRPr lang="da-DK" dirty="0">
              <a:solidFill>
                <a:schemeClr val="tx1"/>
              </a:solidFill>
            </a:endParaRPr>
          </a:p>
          <a:p>
            <a:pPr algn="ctr"/>
            <a:r>
              <a:rPr lang="da-DK" dirty="0">
                <a:solidFill>
                  <a:schemeClr val="tx1"/>
                </a:solidFill>
              </a:rPr>
              <a:t>2.400.000</a:t>
            </a:r>
          </a:p>
        </p:txBody>
      </p:sp>
      <p:sp>
        <p:nvSpPr>
          <p:cNvPr id="7" name="Tekstfelt 6"/>
          <p:cNvSpPr txBox="1"/>
          <p:nvPr/>
        </p:nvSpPr>
        <p:spPr>
          <a:xfrm>
            <a:off x="3708941" y="117317"/>
            <a:ext cx="4469813" cy="646331"/>
          </a:xfrm>
          <a:prstGeom prst="rect">
            <a:avLst/>
          </a:prstGeom>
          <a:noFill/>
        </p:spPr>
        <p:txBody>
          <a:bodyPr wrap="none" rtlCol="0">
            <a:spAutoFit/>
          </a:bodyPr>
          <a:lstStyle/>
          <a:p>
            <a:r>
              <a:rPr lang="da-DK" dirty="0"/>
              <a:t>Project Funding, Grand Solutions</a:t>
            </a:r>
          </a:p>
          <a:p>
            <a:r>
              <a:rPr lang="da-DK" dirty="0"/>
              <a:t>Partner is </a:t>
            </a:r>
            <a:r>
              <a:rPr lang="da-DK" dirty="0" err="1"/>
              <a:t>interested</a:t>
            </a:r>
            <a:r>
              <a:rPr lang="da-DK" dirty="0"/>
              <a:t> to </a:t>
            </a:r>
            <a:r>
              <a:rPr lang="da-DK" dirty="0" err="1"/>
              <a:t>spend</a:t>
            </a:r>
            <a:r>
              <a:rPr lang="da-DK" dirty="0"/>
              <a:t> up to 2 </a:t>
            </a:r>
            <a:r>
              <a:rPr lang="da-DK" dirty="0" err="1"/>
              <a:t>mio</a:t>
            </a:r>
            <a:r>
              <a:rPr lang="da-DK" dirty="0"/>
              <a:t> dkk</a:t>
            </a:r>
          </a:p>
        </p:txBody>
      </p:sp>
      <p:sp>
        <p:nvSpPr>
          <p:cNvPr id="8" name="Afrundet rektangel 7"/>
          <p:cNvSpPr/>
          <p:nvPr/>
        </p:nvSpPr>
        <p:spPr>
          <a:xfrm>
            <a:off x="1328531" y="3882892"/>
            <a:ext cx="1984514" cy="12457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err="1">
                <a:solidFill>
                  <a:schemeClr val="tx1"/>
                </a:solidFill>
              </a:rPr>
              <a:t>Other</a:t>
            </a:r>
            <a:r>
              <a:rPr lang="da-DK" sz="1600" dirty="0">
                <a:solidFill>
                  <a:schemeClr val="tx1"/>
                </a:solidFill>
              </a:rPr>
              <a:t> </a:t>
            </a:r>
            <a:r>
              <a:rPr lang="da-DK" sz="1600" dirty="0" err="1">
                <a:solidFill>
                  <a:schemeClr val="tx1"/>
                </a:solidFill>
              </a:rPr>
              <a:t>employees</a:t>
            </a:r>
            <a:r>
              <a:rPr lang="da-DK" sz="1600" dirty="0">
                <a:solidFill>
                  <a:schemeClr val="tx1"/>
                </a:solidFill>
              </a:rPr>
              <a:t> </a:t>
            </a:r>
            <a:r>
              <a:rPr lang="da-DK" sz="1600" dirty="0" err="1">
                <a:solidFill>
                  <a:schemeClr val="tx1"/>
                </a:solidFill>
              </a:rPr>
              <a:t>working</a:t>
            </a:r>
            <a:r>
              <a:rPr lang="da-DK" sz="1600" dirty="0">
                <a:solidFill>
                  <a:schemeClr val="tx1"/>
                </a:solidFill>
              </a:rPr>
              <a:t> on </a:t>
            </a:r>
            <a:r>
              <a:rPr lang="da-DK" sz="1600" dirty="0" err="1">
                <a:solidFill>
                  <a:schemeClr val="tx1"/>
                </a:solidFill>
              </a:rPr>
              <a:t>project</a:t>
            </a:r>
            <a:r>
              <a:rPr lang="da-DK" sz="1600" dirty="0">
                <a:solidFill>
                  <a:schemeClr val="tx1"/>
                </a:solidFill>
              </a:rPr>
              <a:t> 6 </a:t>
            </a:r>
            <a:r>
              <a:rPr lang="da-DK" sz="1600" dirty="0" err="1">
                <a:solidFill>
                  <a:schemeClr val="tx1"/>
                </a:solidFill>
              </a:rPr>
              <a:t>months</a:t>
            </a:r>
            <a:endParaRPr lang="da-DK" sz="1600" dirty="0">
              <a:solidFill>
                <a:schemeClr val="tx1"/>
              </a:solidFill>
            </a:endParaRPr>
          </a:p>
          <a:p>
            <a:pPr algn="ctr"/>
            <a:r>
              <a:rPr lang="da-DK" sz="1600" dirty="0">
                <a:solidFill>
                  <a:schemeClr val="tx1"/>
                </a:solidFill>
              </a:rPr>
              <a:t>600.000</a:t>
            </a:r>
          </a:p>
        </p:txBody>
      </p:sp>
      <p:sp>
        <p:nvSpPr>
          <p:cNvPr id="9" name="Tekstfelt 8"/>
          <p:cNvSpPr txBox="1"/>
          <p:nvPr/>
        </p:nvSpPr>
        <p:spPr>
          <a:xfrm>
            <a:off x="1091933" y="5269074"/>
            <a:ext cx="5904180" cy="1754326"/>
          </a:xfrm>
          <a:prstGeom prst="rect">
            <a:avLst/>
          </a:prstGeom>
          <a:noFill/>
        </p:spPr>
        <p:txBody>
          <a:bodyPr wrap="none" rtlCol="0">
            <a:spAutoFit/>
          </a:bodyPr>
          <a:lstStyle/>
          <a:p>
            <a:r>
              <a:rPr lang="da-DK" dirty="0"/>
              <a:t>Total </a:t>
            </a:r>
            <a:r>
              <a:rPr lang="da-DK" dirty="0" err="1"/>
              <a:t>expenses</a:t>
            </a:r>
            <a:r>
              <a:rPr lang="da-DK" dirty="0"/>
              <a:t> 3.500.000</a:t>
            </a:r>
          </a:p>
          <a:p>
            <a:r>
              <a:rPr lang="da-DK" dirty="0" err="1"/>
              <a:t>Cofinancing</a:t>
            </a:r>
            <a:r>
              <a:rPr lang="da-DK" dirty="0"/>
              <a:t> </a:t>
            </a:r>
            <a:r>
              <a:rPr lang="da-DK" dirty="0" err="1"/>
              <a:t>need</a:t>
            </a:r>
            <a:r>
              <a:rPr lang="da-DK" dirty="0"/>
              <a:t>:</a:t>
            </a:r>
          </a:p>
          <a:p>
            <a:r>
              <a:rPr lang="da-DK" dirty="0"/>
              <a:t>1.400.000</a:t>
            </a:r>
          </a:p>
          <a:p>
            <a:r>
              <a:rPr lang="da-DK" dirty="0" err="1">
                <a:solidFill>
                  <a:srgbClr val="FF0000"/>
                </a:solidFill>
              </a:rPr>
              <a:t>Actual</a:t>
            </a:r>
            <a:r>
              <a:rPr lang="da-DK" dirty="0">
                <a:solidFill>
                  <a:srgbClr val="FF0000"/>
                </a:solidFill>
              </a:rPr>
              <a:t> </a:t>
            </a:r>
            <a:r>
              <a:rPr lang="da-DK" dirty="0" err="1">
                <a:solidFill>
                  <a:srgbClr val="FF0000"/>
                </a:solidFill>
              </a:rPr>
              <a:t>cost</a:t>
            </a:r>
            <a:r>
              <a:rPr lang="da-DK" dirty="0">
                <a:solidFill>
                  <a:srgbClr val="FF0000"/>
                </a:solidFill>
              </a:rPr>
              <a:t>: 500.000 + 1.200.000</a:t>
            </a:r>
          </a:p>
          <a:p>
            <a:r>
              <a:rPr lang="da-DK" dirty="0">
                <a:solidFill>
                  <a:srgbClr val="FF0000"/>
                </a:solidFill>
              </a:rPr>
              <a:t>De minimis support 1.500.000 / non-de minimis 600.000</a:t>
            </a:r>
          </a:p>
          <a:p>
            <a:endParaRPr lang="da-DK" dirty="0"/>
          </a:p>
        </p:txBody>
      </p:sp>
      <p:sp>
        <p:nvSpPr>
          <p:cNvPr id="10" name="Tekstfelt 9"/>
          <p:cNvSpPr txBox="1"/>
          <p:nvPr/>
        </p:nvSpPr>
        <p:spPr>
          <a:xfrm>
            <a:off x="1242391" y="964096"/>
            <a:ext cx="1068434" cy="369332"/>
          </a:xfrm>
          <a:prstGeom prst="rect">
            <a:avLst/>
          </a:prstGeom>
          <a:noFill/>
        </p:spPr>
        <p:txBody>
          <a:bodyPr wrap="none" rtlCol="0">
            <a:spAutoFit/>
          </a:bodyPr>
          <a:lstStyle/>
          <a:p>
            <a:r>
              <a:rPr lang="da-DK" dirty="0"/>
              <a:t>Company</a:t>
            </a:r>
          </a:p>
        </p:txBody>
      </p:sp>
      <p:sp>
        <p:nvSpPr>
          <p:cNvPr id="12" name="Tekstfelt 11"/>
          <p:cNvSpPr txBox="1"/>
          <p:nvPr/>
        </p:nvSpPr>
        <p:spPr>
          <a:xfrm>
            <a:off x="4482548" y="1093302"/>
            <a:ext cx="184731" cy="369332"/>
          </a:xfrm>
          <a:prstGeom prst="rect">
            <a:avLst/>
          </a:prstGeom>
          <a:noFill/>
        </p:spPr>
        <p:txBody>
          <a:bodyPr wrap="none" rtlCol="0">
            <a:spAutoFit/>
          </a:bodyPr>
          <a:lstStyle/>
          <a:p>
            <a:endParaRPr lang="da-DK" dirty="0"/>
          </a:p>
        </p:txBody>
      </p:sp>
      <p:sp>
        <p:nvSpPr>
          <p:cNvPr id="13" name="Tekstfelt 12"/>
          <p:cNvSpPr txBox="1"/>
          <p:nvPr/>
        </p:nvSpPr>
        <p:spPr>
          <a:xfrm>
            <a:off x="5698428" y="967411"/>
            <a:ext cx="490840" cy="369332"/>
          </a:xfrm>
          <a:prstGeom prst="rect">
            <a:avLst/>
          </a:prstGeom>
          <a:noFill/>
        </p:spPr>
        <p:txBody>
          <a:bodyPr wrap="none" rtlCol="0">
            <a:spAutoFit/>
          </a:bodyPr>
          <a:lstStyle/>
          <a:p>
            <a:r>
              <a:rPr lang="da-DK" dirty="0"/>
              <a:t>IFD</a:t>
            </a:r>
          </a:p>
        </p:txBody>
      </p:sp>
      <p:sp>
        <p:nvSpPr>
          <p:cNvPr id="14" name="Tekstfelt 13"/>
          <p:cNvSpPr txBox="1"/>
          <p:nvPr/>
        </p:nvSpPr>
        <p:spPr>
          <a:xfrm>
            <a:off x="10154465" y="970726"/>
            <a:ext cx="594650" cy="369332"/>
          </a:xfrm>
          <a:prstGeom prst="rect">
            <a:avLst/>
          </a:prstGeom>
          <a:noFill/>
        </p:spPr>
        <p:txBody>
          <a:bodyPr wrap="none" rtlCol="0">
            <a:spAutoFit/>
          </a:bodyPr>
          <a:lstStyle/>
          <a:p>
            <a:r>
              <a:rPr lang="da-DK" dirty="0"/>
              <a:t>AAU</a:t>
            </a:r>
          </a:p>
        </p:txBody>
      </p:sp>
      <p:sp>
        <p:nvSpPr>
          <p:cNvPr id="16" name="Afrundet rektangel 15"/>
          <p:cNvSpPr/>
          <p:nvPr/>
        </p:nvSpPr>
        <p:spPr>
          <a:xfrm>
            <a:off x="4757533" y="1590250"/>
            <a:ext cx="1967947" cy="9342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Total Support</a:t>
            </a:r>
          </a:p>
          <a:p>
            <a:pPr algn="ctr"/>
            <a:r>
              <a:rPr lang="da-DK" dirty="0">
                <a:solidFill>
                  <a:schemeClr val="tx1"/>
                </a:solidFill>
              </a:rPr>
              <a:t>5.000.000</a:t>
            </a:r>
          </a:p>
        </p:txBody>
      </p:sp>
      <p:sp>
        <p:nvSpPr>
          <p:cNvPr id="17" name="Afrundet rektangel 16"/>
          <p:cNvSpPr/>
          <p:nvPr/>
        </p:nvSpPr>
        <p:spPr>
          <a:xfrm>
            <a:off x="4747588" y="2898914"/>
            <a:ext cx="1967947" cy="6758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Support </a:t>
            </a:r>
            <a:r>
              <a:rPr lang="da-DK" dirty="0" err="1">
                <a:solidFill>
                  <a:schemeClr val="tx1"/>
                </a:solidFill>
              </a:rPr>
              <a:t>company</a:t>
            </a:r>
            <a:endParaRPr lang="da-DK" dirty="0">
              <a:solidFill>
                <a:schemeClr val="tx1"/>
              </a:solidFill>
            </a:endParaRPr>
          </a:p>
          <a:p>
            <a:pPr algn="ctr"/>
            <a:r>
              <a:rPr lang="da-DK" dirty="0">
                <a:solidFill>
                  <a:schemeClr val="tx1"/>
                </a:solidFill>
              </a:rPr>
              <a:t>2.100.000</a:t>
            </a:r>
          </a:p>
        </p:txBody>
      </p:sp>
      <p:cxnSp>
        <p:nvCxnSpPr>
          <p:cNvPr id="19" name="Lige pilforbindelse 18"/>
          <p:cNvCxnSpPr/>
          <p:nvPr/>
        </p:nvCxnSpPr>
        <p:spPr>
          <a:xfrm flipH="1">
            <a:off x="3727174" y="3230219"/>
            <a:ext cx="546652" cy="99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Afrundet rektangel 19"/>
          <p:cNvSpPr/>
          <p:nvPr/>
        </p:nvSpPr>
        <p:spPr>
          <a:xfrm>
            <a:off x="9319572" y="2869094"/>
            <a:ext cx="1967947" cy="6758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Postdoc</a:t>
            </a:r>
            <a:r>
              <a:rPr lang="da-DK" dirty="0">
                <a:solidFill>
                  <a:schemeClr val="tx1"/>
                </a:solidFill>
              </a:rPr>
              <a:t> 2 </a:t>
            </a:r>
            <a:r>
              <a:rPr lang="da-DK" dirty="0" err="1">
                <a:solidFill>
                  <a:schemeClr val="tx1"/>
                </a:solidFill>
              </a:rPr>
              <a:t>year</a:t>
            </a:r>
            <a:endParaRPr lang="da-DK" dirty="0">
              <a:solidFill>
                <a:schemeClr val="tx1"/>
              </a:solidFill>
            </a:endParaRPr>
          </a:p>
          <a:p>
            <a:pPr algn="ctr"/>
            <a:r>
              <a:rPr lang="da-DK" dirty="0">
                <a:solidFill>
                  <a:schemeClr val="tx1"/>
                </a:solidFill>
              </a:rPr>
              <a:t>1.800.000</a:t>
            </a:r>
          </a:p>
        </p:txBody>
      </p:sp>
      <p:sp>
        <p:nvSpPr>
          <p:cNvPr id="21" name="Afrundet rektangel 20"/>
          <p:cNvSpPr/>
          <p:nvPr/>
        </p:nvSpPr>
        <p:spPr>
          <a:xfrm>
            <a:off x="9392440" y="1590250"/>
            <a:ext cx="1895079" cy="8050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Researcher </a:t>
            </a:r>
            <a:r>
              <a:rPr lang="da-DK" sz="1400" dirty="0" err="1">
                <a:solidFill>
                  <a:schemeClr val="tx1"/>
                </a:solidFill>
              </a:rPr>
              <a:t>salary</a:t>
            </a:r>
            <a:endParaRPr lang="da-DK" sz="1400" dirty="0">
              <a:solidFill>
                <a:schemeClr val="tx1"/>
              </a:solidFill>
            </a:endParaRPr>
          </a:p>
          <a:p>
            <a:pPr algn="ctr"/>
            <a:r>
              <a:rPr lang="da-DK" sz="1400" dirty="0">
                <a:solidFill>
                  <a:schemeClr val="tx1"/>
                </a:solidFill>
              </a:rPr>
              <a:t>6 </a:t>
            </a:r>
            <a:r>
              <a:rPr lang="da-DK" sz="1400" dirty="0" err="1">
                <a:solidFill>
                  <a:schemeClr val="tx1"/>
                </a:solidFill>
              </a:rPr>
              <a:t>months</a:t>
            </a:r>
            <a:endParaRPr lang="da-DK" sz="1400" dirty="0">
              <a:solidFill>
                <a:schemeClr val="tx1"/>
              </a:solidFill>
            </a:endParaRPr>
          </a:p>
          <a:p>
            <a:pPr algn="ctr"/>
            <a:r>
              <a:rPr lang="da-DK" sz="1400" dirty="0">
                <a:solidFill>
                  <a:schemeClr val="tx1"/>
                </a:solidFill>
              </a:rPr>
              <a:t>500.000</a:t>
            </a:r>
          </a:p>
        </p:txBody>
      </p:sp>
      <p:sp>
        <p:nvSpPr>
          <p:cNvPr id="22" name="Afrundet rektangel 21"/>
          <p:cNvSpPr/>
          <p:nvPr/>
        </p:nvSpPr>
        <p:spPr>
          <a:xfrm>
            <a:off x="9332826" y="4283764"/>
            <a:ext cx="1967947" cy="6758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Other</a:t>
            </a:r>
            <a:r>
              <a:rPr lang="da-DK" dirty="0">
                <a:solidFill>
                  <a:schemeClr val="tx1"/>
                </a:solidFill>
              </a:rPr>
              <a:t> </a:t>
            </a:r>
            <a:r>
              <a:rPr lang="da-DK" dirty="0" err="1">
                <a:solidFill>
                  <a:schemeClr val="tx1"/>
                </a:solidFill>
              </a:rPr>
              <a:t>expenses</a:t>
            </a:r>
            <a:endParaRPr lang="da-DK" dirty="0">
              <a:solidFill>
                <a:schemeClr val="tx1"/>
              </a:solidFill>
            </a:endParaRPr>
          </a:p>
          <a:p>
            <a:pPr algn="ctr"/>
            <a:r>
              <a:rPr lang="da-DK" dirty="0">
                <a:solidFill>
                  <a:schemeClr val="tx1"/>
                </a:solidFill>
              </a:rPr>
              <a:t>1.000.000</a:t>
            </a:r>
          </a:p>
        </p:txBody>
      </p:sp>
      <p:sp>
        <p:nvSpPr>
          <p:cNvPr id="23" name="Tekstfelt 22"/>
          <p:cNvSpPr txBox="1"/>
          <p:nvPr/>
        </p:nvSpPr>
        <p:spPr>
          <a:xfrm>
            <a:off x="9249997" y="5648739"/>
            <a:ext cx="2541530" cy="1200329"/>
          </a:xfrm>
          <a:prstGeom prst="rect">
            <a:avLst/>
          </a:prstGeom>
          <a:noFill/>
        </p:spPr>
        <p:txBody>
          <a:bodyPr wrap="none" rtlCol="0">
            <a:spAutoFit/>
          </a:bodyPr>
          <a:lstStyle/>
          <a:p>
            <a:r>
              <a:rPr lang="da-DK" dirty="0"/>
              <a:t>Total </a:t>
            </a:r>
            <a:r>
              <a:rPr lang="da-DK" dirty="0" err="1"/>
              <a:t>expenses</a:t>
            </a:r>
            <a:r>
              <a:rPr lang="da-DK" dirty="0"/>
              <a:t> 3.500.000</a:t>
            </a:r>
          </a:p>
          <a:p>
            <a:r>
              <a:rPr lang="da-DK" dirty="0" err="1"/>
              <a:t>Cofinancing</a:t>
            </a:r>
            <a:r>
              <a:rPr lang="da-DK" dirty="0"/>
              <a:t> </a:t>
            </a:r>
            <a:r>
              <a:rPr lang="da-DK" dirty="0" err="1"/>
              <a:t>need</a:t>
            </a:r>
            <a:r>
              <a:rPr lang="da-DK" dirty="0"/>
              <a:t>:</a:t>
            </a:r>
          </a:p>
          <a:p>
            <a:r>
              <a:rPr lang="da-DK" dirty="0"/>
              <a:t>350.000</a:t>
            </a:r>
          </a:p>
          <a:p>
            <a:endParaRPr lang="da-DK" dirty="0"/>
          </a:p>
        </p:txBody>
      </p:sp>
      <p:sp>
        <p:nvSpPr>
          <p:cNvPr id="24" name="Afrundet rektangel 23"/>
          <p:cNvSpPr/>
          <p:nvPr/>
        </p:nvSpPr>
        <p:spPr>
          <a:xfrm>
            <a:off x="4760842" y="4114799"/>
            <a:ext cx="1967947" cy="6758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Support AAU</a:t>
            </a:r>
          </a:p>
          <a:p>
            <a:pPr algn="ctr"/>
            <a:r>
              <a:rPr lang="da-DK" dirty="0">
                <a:solidFill>
                  <a:schemeClr val="tx1"/>
                </a:solidFill>
              </a:rPr>
              <a:t>2.900.000</a:t>
            </a:r>
          </a:p>
        </p:txBody>
      </p:sp>
      <p:cxnSp>
        <p:nvCxnSpPr>
          <p:cNvPr id="26" name="Lige pilforbindelse 25"/>
          <p:cNvCxnSpPr/>
          <p:nvPr/>
        </p:nvCxnSpPr>
        <p:spPr>
          <a:xfrm>
            <a:off x="7255565" y="4505742"/>
            <a:ext cx="81500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57064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A2441-2E00-41DA-A971-C9FF265E77E2}"/>
              </a:ext>
            </a:extLst>
          </p:cNvPr>
          <p:cNvSpPr>
            <a:spLocks noGrp="1"/>
          </p:cNvSpPr>
          <p:nvPr>
            <p:ph type="title"/>
          </p:nvPr>
        </p:nvSpPr>
        <p:spPr>
          <a:xfrm>
            <a:off x="677334" y="609600"/>
            <a:ext cx="8596668" cy="619125"/>
          </a:xfrm>
        </p:spPr>
        <p:txBody>
          <a:bodyPr>
            <a:normAutofit fontScale="90000"/>
          </a:bodyPr>
          <a:lstStyle/>
          <a:p>
            <a:r>
              <a:rPr lang="da-DK" b="1" dirty="0">
                <a:latin typeface="Calibri" panose="020F0502020204030204" pitchFamily="34" charset="0"/>
              </a:rPr>
              <a:t>”The </a:t>
            </a:r>
            <a:r>
              <a:rPr lang="da-DK" b="1" dirty="0" err="1">
                <a:latin typeface="Calibri" panose="020F0502020204030204" pitchFamily="34" charset="0"/>
              </a:rPr>
              <a:t>good</a:t>
            </a:r>
            <a:r>
              <a:rPr lang="da-DK" b="1" dirty="0">
                <a:latin typeface="Calibri" panose="020F0502020204030204" pitchFamily="34" charset="0"/>
              </a:rPr>
              <a:t> </a:t>
            </a:r>
            <a:r>
              <a:rPr lang="da-DK" b="1" dirty="0" err="1">
                <a:latin typeface="Calibri" panose="020F0502020204030204" pitchFamily="34" charset="0"/>
              </a:rPr>
              <a:t>proposal</a:t>
            </a:r>
            <a:r>
              <a:rPr lang="da-DK" b="1" dirty="0">
                <a:latin typeface="Calibri" panose="020F0502020204030204" pitchFamily="34" charset="0"/>
              </a:rPr>
              <a:t>”</a:t>
            </a:r>
            <a:endParaRPr lang="da-DK" dirty="0"/>
          </a:p>
        </p:txBody>
      </p:sp>
      <p:sp>
        <p:nvSpPr>
          <p:cNvPr id="3" name="Pladsholder til indhold 2">
            <a:extLst>
              <a:ext uri="{FF2B5EF4-FFF2-40B4-BE49-F238E27FC236}">
                <a16:creationId xmlns:a16="http://schemas.microsoft.com/office/drawing/2014/main" id="{2E4FAB77-09DC-4E53-ADDF-74ABE4E5E43B}"/>
              </a:ext>
            </a:extLst>
          </p:cNvPr>
          <p:cNvSpPr>
            <a:spLocks noGrp="1"/>
          </p:cNvSpPr>
          <p:nvPr>
            <p:ph idx="1"/>
          </p:nvPr>
        </p:nvSpPr>
        <p:spPr>
          <a:xfrm>
            <a:off x="677334" y="1228725"/>
            <a:ext cx="8596668" cy="5447283"/>
          </a:xfrm>
        </p:spPr>
        <p:txBody>
          <a:bodyPr>
            <a:normAutofit fontScale="85000" lnSpcReduction="20000"/>
          </a:bodyPr>
          <a:lstStyle/>
          <a:p>
            <a:pPr>
              <a:buFont typeface="+mj-lt"/>
              <a:buAutoNum type="arabicPeriod"/>
            </a:pPr>
            <a:r>
              <a:rPr lang="en-US" dirty="0">
                <a:latin typeface="Calibri" panose="020F0502020204030204" pitchFamily="34" charset="0"/>
              </a:rPr>
              <a:t>You need to have </a:t>
            </a:r>
            <a:r>
              <a:rPr lang="en-US" b="1" dirty="0">
                <a:latin typeface="Calibri" panose="020F0502020204030204" pitchFamily="34" charset="0"/>
              </a:rPr>
              <a:t>a good idea</a:t>
            </a:r>
            <a:r>
              <a:rPr lang="en-US" dirty="0">
                <a:latin typeface="Calibri" panose="020F0502020204030204" pitchFamily="34" charset="0"/>
              </a:rPr>
              <a:t>!!! </a:t>
            </a:r>
          </a:p>
          <a:p>
            <a:pPr>
              <a:buFont typeface="+mj-lt"/>
              <a:buAutoNum type="arabicPeriod"/>
            </a:pPr>
            <a:r>
              <a:rPr lang="en-US" dirty="0">
                <a:latin typeface="Calibri" panose="020F0502020204030204" pitchFamily="34" charset="0"/>
              </a:rPr>
              <a:t>Have </a:t>
            </a:r>
            <a:r>
              <a:rPr lang="en-US" b="1" dirty="0">
                <a:latin typeface="Calibri" panose="020F0502020204030204" pitchFamily="34" charset="0"/>
              </a:rPr>
              <a:t>the right team</a:t>
            </a:r>
          </a:p>
          <a:p>
            <a:pPr>
              <a:buFont typeface="+mj-lt"/>
              <a:buAutoNum type="arabicPeriod"/>
            </a:pPr>
            <a:r>
              <a:rPr lang="en-US" dirty="0">
                <a:latin typeface="Calibri" panose="020F0502020204030204" pitchFamily="34" charset="0"/>
              </a:rPr>
              <a:t>The proposal should </a:t>
            </a:r>
            <a:r>
              <a:rPr lang="en-US" b="1" i="1" u="sng" dirty="0">
                <a:latin typeface="Calibri" panose="020F0502020204030204" pitchFamily="34" charset="0"/>
              </a:rPr>
              <a:t>address the call topic </a:t>
            </a:r>
          </a:p>
          <a:p>
            <a:pPr>
              <a:buFont typeface="+mj-lt"/>
              <a:buAutoNum type="arabicPeriod"/>
            </a:pPr>
            <a:r>
              <a:rPr lang="en-US" dirty="0">
                <a:latin typeface="Calibri" panose="020F0502020204030204" pitchFamily="34" charset="0"/>
              </a:rPr>
              <a:t>Good ideas can always be presented </a:t>
            </a:r>
            <a:r>
              <a:rPr lang="en-US" b="1" i="1" u="sng" dirty="0">
                <a:latin typeface="Calibri" panose="020F0502020204030204" pitchFamily="34" charset="0"/>
              </a:rPr>
              <a:t>short and precise</a:t>
            </a:r>
          </a:p>
          <a:p>
            <a:pPr>
              <a:buFont typeface="+mj-lt"/>
              <a:buAutoNum type="arabicPeriod"/>
            </a:pPr>
            <a:r>
              <a:rPr lang="en-US" dirty="0">
                <a:latin typeface="Calibri" panose="020F0502020204030204" pitchFamily="34" charset="0"/>
              </a:rPr>
              <a:t>A </a:t>
            </a:r>
            <a:r>
              <a:rPr lang="en-US" b="1" i="1" u="sng" dirty="0">
                <a:latin typeface="Calibri" panose="020F0502020204030204" pitchFamily="34" charset="0"/>
              </a:rPr>
              <a:t>well written </a:t>
            </a:r>
            <a:r>
              <a:rPr lang="en-US" dirty="0">
                <a:latin typeface="Calibri" panose="020F0502020204030204" pitchFamily="34" charset="0"/>
              </a:rPr>
              <a:t>proposal</a:t>
            </a:r>
          </a:p>
          <a:p>
            <a:pPr>
              <a:buFont typeface="+mj-lt"/>
              <a:buAutoNum type="arabicPeriod"/>
            </a:pPr>
            <a:r>
              <a:rPr lang="en-US" b="1" i="1" u="sng" dirty="0">
                <a:latin typeface="Calibri" panose="020F0502020204030204" pitchFamily="34" charset="0"/>
              </a:rPr>
              <a:t>Describe why the project is important and justify the methodology</a:t>
            </a:r>
          </a:p>
          <a:p>
            <a:pPr>
              <a:buFont typeface="+mj-lt"/>
              <a:buAutoNum type="arabicPeriod"/>
            </a:pPr>
            <a:r>
              <a:rPr lang="en-US" b="1" i="1" u="sng" dirty="0">
                <a:latin typeface="Calibri" panose="020F0502020204030204" pitchFamily="34" charset="0"/>
              </a:rPr>
              <a:t>Excite the evaluator </a:t>
            </a:r>
            <a:r>
              <a:rPr lang="en-US" dirty="0">
                <a:latin typeface="Calibri" panose="020F0502020204030204" pitchFamily="34" charset="0"/>
              </a:rPr>
              <a:t>within the first 5-15 minutes of reading</a:t>
            </a:r>
          </a:p>
          <a:p>
            <a:pPr>
              <a:buFont typeface="+mj-lt"/>
              <a:buAutoNum type="arabicPeriod"/>
            </a:pPr>
            <a:r>
              <a:rPr lang="en-US" dirty="0">
                <a:latin typeface="Calibri" panose="020F0502020204030204" pitchFamily="34" charset="0"/>
              </a:rPr>
              <a:t>Expect the evaluator to be a </a:t>
            </a:r>
            <a:r>
              <a:rPr lang="en-US" b="1" i="1" u="sng" dirty="0">
                <a:latin typeface="Calibri" panose="020F0502020204030204" pitchFamily="34" charset="0"/>
              </a:rPr>
              <a:t>good generalist</a:t>
            </a:r>
          </a:p>
          <a:p>
            <a:pPr>
              <a:buFont typeface="+mj-lt"/>
              <a:buAutoNum type="arabicPeriod"/>
            </a:pPr>
            <a:r>
              <a:rPr lang="en-US" dirty="0">
                <a:latin typeface="Calibri" panose="020F0502020204030204" pitchFamily="34" charset="0"/>
              </a:rPr>
              <a:t>Make clear what is </a:t>
            </a:r>
            <a:r>
              <a:rPr lang="en-US" b="1" i="1" u="sng" dirty="0">
                <a:latin typeface="Calibri" panose="020F0502020204030204" pitchFamily="34" charset="0"/>
              </a:rPr>
              <a:t>innovative and beyond state-of-the art</a:t>
            </a:r>
          </a:p>
          <a:p>
            <a:pPr>
              <a:buFont typeface="+mj-lt"/>
              <a:buAutoNum type="arabicPeriod"/>
            </a:pPr>
            <a:r>
              <a:rPr lang="en-US" b="1" i="1" u="sng" dirty="0">
                <a:latin typeface="Calibri" panose="020F0502020204030204" pitchFamily="34" charset="0"/>
              </a:rPr>
              <a:t>Good illustrations </a:t>
            </a:r>
            <a:r>
              <a:rPr lang="en-US" dirty="0">
                <a:latin typeface="Calibri" panose="020F0502020204030204" pitchFamily="34" charset="0"/>
              </a:rPr>
              <a:t>that can be understood within 5-15 seconds</a:t>
            </a:r>
          </a:p>
          <a:p>
            <a:pPr>
              <a:buFont typeface="+mj-lt"/>
              <a:buAutoNum type="arabicPeriod"/>
            </a:pPr>
            <a:r>
              <a:rPr lang="en-US" dirty="0">
                <a:latin typeface="Calibri" panose="020F0502020204030204" pitchFamily="34" charset="0"/>
              </a:rPr>
              <a:t>Describe project </a:t>
            </a:r>
            <a:r>
              <a:rPr lang="en-US" b="1" i="1" u="sng" dirty="0">
                <a:latin typeface="Calibri" panose="020F0502020204030204" pitchFamily="34" charset="0"/>
              </a:rPr>
              <a:t>risks</a:t>
            </a:r>
            <a:r>
              <a:rPr lang="en-US" dirty="0">
                <a:latin typeface="Calibri" panose="020F0502020204030204" pitchFamily="34" charset="0"/>
              </a:rPr>
              <a:t> and present a mitigation plan</a:t>
            </a:r>
          </a:p>
          <a:p>
            <a:pPr>
              <a:buFont typeface="+mj-lt"/>
              <a:buAutoNum type="arabicPeriod"/>
            </a:pPr>
            <a:r>
              <a:rPr lang="en-US" b="1" i="1" u="sng" dirty="0">
                <a:latin typeface="Calibri" panose="020F0502020204030204" pitchFamily="34" charset="0"/>
              </a:rPr>
              <a:t>Follow the Guide</a:t>
            </a:r>
            <a:r>
              <a:rPr lang="en-US" dirty="0">
                <a:latin typeface="Calibri" panose="020F0502020204030204" pitchFamily="34" charset="0"/>
              </a:rPr>
              <a:t> for Proposers (the evaluation </a:t>
            </a:r>
            <a:r>
              <a:rPr lang="en-US" dirty="0" err="1">
                <a:latin typeface="Calibri" panose="020F0502020204030204" pitchFamily="34" charset="0"/>
              </a:rPr>
              <a:t>criterias</a:t>
            </a:r>
            <a:r>
              <a:rPr lang="en-US" dirty="0">
                <a:latin typeface="Calibri" panose="020F0502020204030204" pitchFamily="34" charset="0"/>
              </a:rPr>
              <a:t> usually do so)</a:t>
            </a:r>
          </a:p>
          <a:p>
            <a:pPr>
              <a:buFont typeface="+mj-lt"/>
              <a:buAutoNum type="arabicPeriod"/>
            </a:pPr>
            <a:r>
              <a:rPr lang="en-US" dirty="0">
                <a:latin typeface="Calibri" panose="020F0502020204030204" pitchFamily="34" charset="0"/>
              </a:rPr>
              <a:t>Describe how </a:t>
            </a:r>
            <a:r>
              <a:rPr lang="en-US" b="1" i="1" u="sng" dirty="0">
                <a:latin typeface="Calibri" panose="020F0502020204030204" pitchFamily="34" charset="0"/>
              </a:rPr>
              <a:t>the team </a:t>
            </a:r>
            <a:r>
              <a:rPr lang="en-US" dirty="0">
                <a:latin typeface="Calibri" panose="020F0502020204030204" pitchFamily="34" charset="0"/>
              </a:rPr>
              <a:t>can perform the tasks and are complementary</a:t>
            </a:r>
          </a:p>
          <a:p>
            <a:pPr>
              <a:buFont typeface="+mj-lt"/>
              <a:buAutoNum type="arabicPeriod"/>
            </a:pPr>
            <a:r>
              <a:rPr lang="en-US" dirty="0">
                <a:latin typeface="Calibri" panose="020F0502020204030204" pitchFamily="34" charset="0"/>
              </a:rPr>
              <a:t>The </a:t>
            </a:r>
            <a:r>
              <a:rPr lang="en-US" b="1" i="1" u="sng" dirty="0">
                <a:latin typeface="Calibri" panose="020F0502020204030204" pitchFamily="34" charset="0"/>
              </a:rPr>
              <a:t>project coordinator </a:t>
            </a:r>
            <a:r>
              <a:rPr lang="en-US" dirty="0">
                <a:latin typeface="Calibri" panose="020F0502020204030204" pitchFamily="34" charset="0"/>
              </a:rPr>
              <a:t>should have clear competences </a:t>
            </a:r>
          </a:p>
          <a:p>
            <a:pPr>
              <a:buFont typeface="+mj-lt"/>
              <a:buAutoNum type="arabicPeriod"/>
            </a:pPr>
            <a:r>
              <a:rPr lang="en-US" dirty="0">
                <a:latin typeface="Calibri" panose="020F0502020204030204" pitchFamily="34" charset="0"/>
              </a:rPr>
              <a:t>Describe </a:t>
            </a:r>
            <a:r>
              <a:rPr lang="en-US" b="1" i="1" u="sng" dirty="0">
                <a:latin typeface="Calibri" panose="020F0502020204030204" pitchFamily="34" charset="0"/>
              </a:rPr>
              <a:t>dissemination and IPR </a:t>
            </a:r>
            <a:r>
              <a:rPr lang="en-US" dirty="0">
                <a:latin typeface="Calibri" panose="020F0502020204030204" pitchFamily="34" charset="0"/>
              </a:rPr>
              <a:t>so it catches the reader and appears to be exciting</a:t>
            </a:r>
          </a:p>
          <a:p>
            <a:pPr>
              <a:buFont typeface="+mj-lt"/>
              <a:buAutoNum type="arabicPeriod"/>
            </a:pPr>
            <a:r>
              <a:rPr lang="en-US" dirty="0">
                <a:latin typeface="Calibri" panose="020F0502020204030204" pitchFamily="34" charset="0"/>
              </a:rPr>
              <a:t>Describe the IMPACT: </a:t>
            </a:r>
            <a:r>
              <a:rPr lang="en-US" b="1" i="1" u="sng" dirty="0">
                <a:solidFill>
                  <a:srgbClr val="FF0000"/>
                </a:solidFill>
                <a:latin typeface="Calibri" panose="020F0502020204030204" pitchFamily="34" charset="0"/>
              </a:rPr>
              <a:t>“Will this project ever make any difference?”</a:t>
            </a:r>
          </a:p>
          <a:p>
            <a:endParaRPr lang="da-DK" dirty="0"/>
          </a:p>
        </p:txBody>
      </p:sp>
    </p:spTree>
    <p:extLst>
      <p:ext uri="{BB962C8B-B14F-4D97-AF65-F5344CB8AC3E}">
        <p14:creationId xmlns:p14="http://schemas.microsoft.com/office/powerpoint/2010/main" val="2528282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349937" y="1210895"/>
            <a:ext cx="9753600" cy="3110442"/>
          </a:xfrm>
        </p:spPr>
        <p:txBody>
          <a:bodyPr>
            <a:noAutofit/>
          </a:bodyPr>
          <a:lstStyle/>
          <a:p>
            <a:r>
              <a:rPr lang="da-DK" dirty="0"/>
              <a:t>2.3.3 Effektivitet i projektudførelse, vurderes med hensyn til: </a:t>
            </a:r>
          </a:p>
          <a:p>
            <a:r>
              <a:rPr lang="da-DK" dirty="0"/>
              <a:t>a) Projektets arbejdsplan, herunder arbejdspakker og disses indbyrdes afhængighed, milepæle, kritiske stier og delleverancer </a:t>
            </a:r>
          </a:p>
          <a:p>
            <a:r>
              <a:rPr lang="da-DK" dirty="0"/>
              <a:t>b) Projektets ledelse, beslutningsprocesser, organisering, styring samt projektteamets sammensætning </a:t>
            </a:r>
          </a:p>
          <a:p>
            <a:r>
              <a:rPr lang="da-DK" dirty="0"/>
              <a:t>c) Projektets risici og håndtering af disse </a:t>
            </a:r>
            <a:r>
              <a:rPr lang="da-DK" dirty="0" err="1"/>
              <a:t>ifb</a:t>
            </a:r>
            <a:r>
              <a:rPr lang="da-DK" dirty="0"/>
              <a:t> med projektets afvikling </a:t>
            </a:r>
          </a:p>
          <a:p>
            <a:r>
              <a:rPr lang="da-DK" dirty="0"/>
              <a:t>d) Håndtering af eventuelle etiske eller </a:t>
            </a:r>
            <a:r>
              <a:rPr lang="da-DK" dirty="0" err="1"/>
              <a:t>regulatoriske</a:t>
            </a:r>
            <a:r>
              <a:rPr lang="da-DK" dirty="0"/>
              <a:t> aspekter </a:t>
            </a:r>
          </a:p>
          <a:p>
            <a:endParaRPr lang="da-DK" dirty="0"/>
          </a:p>
          <a:p>
            <a:r>
              <a:rPr lang="da-DK" dirty="0"/>
              <a:t>2.3.4. Implementering af resultater, vurderes med hensyn til: </a:t>
            </a:r>
          </a:p>
          <a:p>
            <a:r>
              <a:rPr lang="da-DK" dirty="0"/>
              <a:t>a) </a:t>
            </a:r>
            <a:r>
              <a:rPr lang="da-DK" b="1" dirty="0"/>
              <a:t>Aftagere til projektets resultater og overdragelsen heraf  </a:t>
            </a:r>
          </a:p>
          <a:p>
            <a:r>
              <a:rPr lang="da-DK" dirty="0"/>
              <a:t>b) </a:t>
            </a:r>
            <a:r>
              <a:rPr lang="da-DK" b="1" dirty="0"/>
              <a:t>Implementering af projektets resultater også efter afslutningen af projektet og håndtering af eventuelle økonomiske eller samfundsmæssige barrierer herfor </a:t>
            </a:r>
          </a:p>
          <a:p>
            <a:r>
              <a:rPr lang="da-DK" dirty="0"/>
              <a:t>c) </a:t>
            </a:r>
            <a:r>
              <a:rPr lang="da-DK" b="1" dirty="0"/>
              <a:t>Supplerende finansiering (gearing) ud over projektets eget budget</a:t>
            </a:r>
          </a:p>
          <a:p>
            <a:endParaRPr lang="da-DK" dirty="0"/>
          </a:p>
        </p:txBody>
      </p:sp>
      <p:sp>
        <p:nvSpPr>
          <p:cNvPr id="5" name="Højrepil 4"/>
          <p:cNvSpPr/>
          <p:nvPr/>
        </p:nvSpPr>
        <p:spPr>
          <a:xfrm>
            <a:off x="469948" y="4935786"/>
            <a:ext cx="589722"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Højrepil 5"/>
          <p:cNvSpPr/>
          <p:nvPr/>
        </p:nvSpPr>
        <p:spPr>
          <a:xfrm>
            <a:off x="469948" y="5656999"/>
            <a:ext cx="589722"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txBox="1">
            <a:spLocks/>
          </p:cNvSpPr>
          <p:nvPr/>
        </p:nvSpPr>
        <p:spPr>
          <a:xfrm>
            <a:off x="838200" y="1564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t>Evaluation criteria from IFD:</a:t>
            </a:r>
            <a:endParaRPr lang="da-DK" dirty="0"/>
          </a:p>
        </p:txBody>
      </p:sp>
      <p:sp>
        <p:nvSpPr>
          <p:cNvPr id="9" name="Højrepil 8"/>
          <p:cNvSpPr/>
          <p:nvPr/>
        </p:nvSpPr>
        <p:spPr>
          <a:xfrm>
            <a:off x="468238" y="4512834"/>
            <a:ext cx="589722"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Højrepil 9"/>
          <p:cNvSpPr/>
          <p:nvPr/>
        </p:nvSpPr>
        <p:spPr>
          <a:xfrm>
            <a:off x="466528" y="1685732"/>
            <a:ext cx="589722"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Højrepil 10"/>
          <p:cNvSpPr/>
          <p:nvPr/>
        </p:nvSpPr>
        <p:spPr>
          <a:xfrm>
            <a:off x="464818" y="2413485"/>
            <a:ext cx="589722"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189094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56406"/>
            <a:ext cx="10515600" cy="1325563"/>
          </a:xfrm>
        </p:spPr>
        <p:txBody>
          <a:bodyPr/>
          <a:lstStyle/>
          <a:p>
            <a:r>
              <a:rPr lang="da-DK" dirty="0"/>
              <a:t>Evaluation </a:t>
            </a:r>
            <a:r>
              <a:rPr lang="da-DK" dirty="0" err="1"/>
              <a:t>criteria</a:t>
            </a:r>
            <a:r>
              <a:rPr lang="da-DK" dirty="0"/>
              <a:t> from IFD:</a:t>
            </a:r>
          </a:p>
        </p:txBody>
      </p:sp>
      <p:sp>
        <p:nvSpPr>
          <p:cNvPr id="3" name="Pladsholder til indhold 2"/>
          <p:cNvSpPr>
            <a:spLocks noGrp="1"/>
          </p:cNvSpPr>
          <p:nvPr>
            <p:ph idx="1"/>
          </p:nvPr>
        </p:nvSpPr>
        <p:spPr>
          <a:xfrm>
            <a:off x="1146425" y="909072"/>
            <a:ext cx="10515600" cy="5237921"/>
          </a:xfrm>
        </p:spPr>
        <p:txBody>
          <a:bodyPr>
            <a:noAutofit/>
          </a:bodyPr>
          <a:lstStyle/>
          <a:p>
            <a:r>
              <a:rPr lang="da-DK" sz="2000" b="1" dirty="0"/>
              <a:t>2.3.1 Excellence – Kvalitet af forskning og innovation, vurderes med hensyn til: </a:t>
            </a:r>
          </a:p>
          <a:p>
            <a:r>
              <a:rPr lang="da-DK" sz="1800" dirty="0"/>
              <a:t>a) Projektets mål </a:t>
            </a:r>
          </a:p>
          <a:p>
            <a:r>
              <a:rPr lang="da-DK" sz="1800" dirty="0"/>
              <a:t>b) Behov og udfordringer som projektet adresserer </a:t>
            </a:r>
          </a:p>
          <a:p>
            <a:r>
              <a:rPr lang="da-DK" sz="1800" dirty="0"/>
              <a:t>c) State-of-the-art (</a:t>
            </a:r>
            <a:r>
              <a:rPr lang="da-DK" sz="1800" dirty="0" err="1"/>
              <a:t>SoA</a:t>
            </a:r>
            <a:r>
              <a:rPr lang="da-DK" sz="1800" dirty="0"/>
              <a:t>) af projektets forskning og innovation  </a:t>
            </a:r>
          </a:p>
          <a:p>
            <a:r>
              <a:rPr lang="da-DK" sz="1800" dirty="0"/>
              <a:t>d) </a:t>
            </a:r>
            <a:r>
              <a:rPr lang="da-DK" sz="1800" b="1" dirty="0"/>
              <a:t>Projektets videnskabelige, tekniske og kommercielle konkurrenter </a:t>
            </a:r>
          </a:p>
          <a:p>
            <a:r>
              <a:rPr lang="da-DK" sz="1800" dirty="0"/>
              <a:t>e) </a:t>
            </a:r>
            <a:r>
              <a:rPr lang="da-DK" sz="1800" b="1" dirty="0"/>
              <a:t>Projektets strategiske relevans </a:t>
            </a:r>
          </a:p>
          <a:p>
            <a:r>
              <a:rPr lang="da-DK" sz="1800" dirty="0"/>
              <a:t>f) De anvendte videnskabelige metoder og teknologiske og innovative løsninger</a:t>
            </a:r>
          </a:p>
          <a:p>
            <a:r>
              <a:rPr lang="da-DK" sz="2000" b="1" dirty="0"/>
              <a:t>2.3.2 Værdiskabelse, vurderes med hensyn til: </a:t>
            </a:r>
          </a:p>
          <a:p>
            <a:r>
              <a:rPr lang="da-DK" sz="1800" dirty="0"/>
              <a:t>a) Om den anvendte viden og udviklede teknologi og innovation </a:t>
            </a:r>
            <a:r>
              <a:rPr lang="da-DK" sz="1800" b="1" dirty="0"/>
              <a:t>fører til vækst og beskæftigelse i Danmark og/eller bidrager til løsning af konkret(e) samfundsudfordring(er) samt i hvor høj grad værdiskabelsen er kvalificeret eller kvantificeret under og efter projektets levetid. </a:t>
            </a:r>
          </a:p>
          <a:p>
            <a:r>
              <a:rPr lang="da-DK" sz="1800" dirty="0"/>
              <a:t>b) </a:t>
            </a:r>
            <a:r>
              <a:rPr lang="da-DK" sz="1800" b="1" dirty="0"/>
              <a:t>Intellektuelle rettigheder (IPR) i projektet og hvordan disse kan udnyttes i forretningsmæssig sammenhæng </a:t>
            </a:r>
          </a:p>
        </p:txBody>
      </p:sp>
      <p:sp>
        <p:nvSpPr>
          <p:cNvPr id="7" name="Højrepil 6"/>
          <p:cNvSpPr/>
          <p:nvPr/>
        </p:nvSpPr>
        <p:spPr>
          <a:xfrm>
            <a:off x="248478" y="2903883"/>
            <a:ext cx="589722"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Højrepil 7"/>
          <p:cNvSpPr/>
          <p:nvPr/>
        </p:nvSpPr>
        <p:spPr>
          <a:xfrm>
            <a:off x="246976" y="3345547"/>
            <a:ext cx="589722"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Højrepil 8"/>
          <p:cNvSpPr/>
          <p:nvPr/>
        </p:nvSpPr>
        <p:spPr>
          <a:xfrm>
            <a:off x="169865" y="4823969"/>
            <a:ext cx="589722"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Højrepil 9"/>
          <p:cNvSpPr/>
          <p:nvPr/>
        </p:nvSpPr>
        <p:spPr>
          <a:xfrm>
            <a:off x="248478" y="5903830"/>
            <a:ext cx="589722"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3126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2</a:t>
            </a:fld>
            <a:endParaRPr lang="en-US" dirty="0"/>
          </a:p>
        </p:txBody>
      </p:sp>
      <p:sp>
        <p:nvSpPr>
          <p:cNvPr id="3" name="Titel 2"/>
          <p:cNvSpPr>
            <a:spLocks noGrp="1"/>
          </p:cNvSpPr>
          <p:nvPr>
            <p:ph type="title"/>
          </p:nvPr>
        </p:nvSpPr>
        <p:spPr>
          <a:xfrm>
            <a:off x="719792" y="346080"/>
            <a:ext cx="10620095" cy="1474385"/>
          </a:xfrm>
        </p:spPr>
        <p:txBody>
          <a:bodyPr/>
          <a:lstStyle/>
          <a:p>
            <a:r>
              <a:rPr lang="da-DK" dirty="0"/>
              <a:t>Call </a:t>
            </a:r>
            <a:r>
              <a:rPr lang="da-DK" dirty="0" err="1"/>
              <a:t>Objective</a:t>
            </a:r>
            <a:br>
              <a:rPr lang="da-DK" dirty="0"/>
            </a:br>
            <a:r>
              <a:rPr lang="da-DK" sz="2000" dirty="0"/>
              <a:t>- </a:t>
            </a:r>
            <a:r>
              <a:rPr lang="da-DK" sz="2000" dirty="0" err="1"/>
              <a:t>Its</a:t>
            </a:r>
            <a:r>
              <a:rPr lang="da-DK" sz="2000" dirty="0"/>
              <a:t> </a:t>
            </a:r>
            <a:r>
              <a:rPr lang="da-DK" sz="2000" dirty="0" err="1"/>
              <a:t>about</a:t>
            </a:r>
            <a:r>
              <a:rPr lang="da-DK" sz="2000" dirty="0"/>
              <a:t> </a:t>
            </a:r>
            <a:r>
              <a:rPr lang="da-DK" sz="2000" dirty="0" err="1"/>
              <a:t>partnerships</a:t>
            </a:r>
            <a:r>
              <a:rPr lang="da-DK" sz="2000" dirty="0"/>
              <a:t> &amp; </a:t>
            </a:r>
            <a:r>
              <a:rPr lang="da-DK" sz="2000" dirty="0" err="1"/>
              <a:t>Societal</a:t>
            </a:r>
            <a:r>
              <a:rPr lang="da-DK" sz="2000" dirty="0"/>
              <a:t> Challenges</a:t>
            </a:r>
            <a:endParaRPr lang="da-DK" dirty="0"/>
          </a:p>
        </p:txBody>
      </p:sp>
      <p:sp>
        <p:nvSpPr>
          <p:cNvPr id="4" name="Pladsholder til tekst 3"/>
          <p:cNvSpPr>
            <a:spLocks noGrp="1"/>
          </p:cNvSpPr>
          <p:nvPr>
            <p:ph type="body" sz="quarter" idx="12"/>
          </p:nvPr>
        </p:nvSpPr>
        <p:spPr>
          <a:xfrm>
            <a:off x="828007" y="2513092"/>
            <a:ext cx="10620094" cy="3704284"/>
          </a:xfrm>
        </p:spPr>
        <p:txBody>
          <a:bodyPr>
            <a:normAutofit/>
          </a:bodyPr>
          <a:lstStyle/>
          <a:p>
            <a:pPr marL="0" indent="0">
              <a:buNone/>
            </a:pPr>
            <a:endParaRPr lang="da-DK" sz="2000" dirty="0"/>
          </a:p>
          <a:p>
            <a:r>
              <a:rPr lang="en-US" sz="2000" dirty="0"/>
              <a:t>The objective with this call is to invest in </a:t>
            </a:r>
            <a:r>
              <a:rPr lang="en-US" sz="2000" b="1" dirty="0"/>
              <a:t>research-based projects </a:t>
            </a:r>
            <a:r>
              <a:rPr lang="en-US" sz="2000" dirty="0"/>
              <a:t>within social sciences and humanities, involving </a:t>
            </a:r>
            <a:r>
              <a:rPr lang="en-US" sz="2000" b="1" dirty="0"/>
              <a:t>partnerships from public and private institutions </a:t>
            </a:r>
            <a:r>
              <a:rPr lang="en-US" sz="2000" dirty="0"/>
              <a:t>(universities, municipalities, schools, hospitals, companies, NGO´s, consultancy, unions, etc.) that contribute to </a:t>
            </a:r>
            <a:r>
              <a:rPr lang="en-US" sz="2000" b="1" dirty="0"/>
              <a:t>solutions to major societal challenges globally and in Denmark</a:t>
            </a:r>
            <a:r>
              <a:rPr lang="en-US" sz="2000" dirty="0"/>
              <a:t>.</a:t>
            </a:r>
            <a:endParaRPr lang="da-DK" sz="2000" dirty="0"/>
          </a:p>
        </p:txBody>
      </p:sp>
      <p:pic>
        <p:nvPicPr>
          <p:cNvPr id="4098" name="Picture 2" descr="Money Tree Drawing Images, Stock Photos &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036" y="4623851"/>
            <a:ext cx="2049532" cy="18753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oney Tree Drawing Images, Stock Photos &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9927" y="4623851"/>
            <a:ext cx="2049532" cy="1875389"/>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6805" y="1593530"/>
            <a:ext cx="1351479" cy="944528"/>
          </a:xfrm>
          <a:prstGeom prst="rect">
            <a:avLst/>
          </a:prstGeom>
        </p:spPr>
      </p:pic>
      <p:pic>
        <p:nvPicPr>
          <p:cNvPr id="8" name="Bille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5326" y="1593530"/>
            <a:ext cx="1351479" cy="944528"/>
          </a:xfrm>
          <a:prstGeom prst="rect">
            <a:avLst/>
          </a:prstGeom>
        </p:spPr>
      </p:pic>
    </p:spTree>
    <p:extLst>
      <p:ext uri="{BB962C8B-B14F-4D97-AF65-F5344CB8AC3E}">
        <p14:creationId xmlns:p14="http://schemas.microsoft.com/office/powerpoint/2010/main" val="840467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374" y="367628"/>
            <a:ext cx="11182861" cy="999159"/>
          </a:xfrm>
        </p:spPr>
        <p:txBody>
          <a:bodyPr/>
          <a:lstStyle/>
          <a:p>
            <a:r>
              <a:rPr lang="da-DK" dirty="0"/>
              <a:t>Value Creation in research </a:t>
            </a:r>
            <a:r>
              <a:rPr lang="da-DK" dirty="0" err="1"/>
              <a:t>focused</a:t>
            </a:r>
            <a:r>
              <a:rPr lang="da-DK" dirty="0"/>
              <a:t> </a:t>
            </a:r>
            <a:r>
              <a:rPr lang="da-DK" dirty="0" err="1"/>
              <a:t>projects</a:t>
            </a:r>
            <a:endParaRPr lang="da-DK" dirty="0"/>
          </a:p>
        </p:txBody>
      </p:sp>
      <p:sp>
        <p:nvSpPr>
          <p:cNvPr id="5" name="Pladsholder til slidenummer 4"/>
          <p:cNvSpPr>
            <a:spLocks noGrp="1"/>
          </p:cNvSpPr>
          <p:nvPr>
            <p:ph type="sldNum" sz="quarter" idx="4"/>
          </p:nvPr>
        </p:nvSpPr>
        <p:spPr/>
        <p:txBody>
          <a:bodyPr/>
          <a:lstStyle/>
          <a:p>
            <a:fld id="{D8D877B3-D348-4611-9BDB-C5374591D951}" type="slidenum">
              <a:rPr lang="en-US" smtClean="0"/>
              <a:pPr/>
              <a:t>3</a:t>
            </a:fld>
            <a:endParaRPr lang="en-US" dirty="0"/>
          </a:p>
        </p:txBody>
      </p:sp>
      <p:pic>
        <p:nvPicPr>
          <p:cNvPr id="11" name="Billede 10"/>
          <p:cNvPicPr>
            <a:picLocks noChangeAspect="1"/>
          </p:cNvPicPr>
          <p:nvPr/>
        </p:nvPicPr>
        <p:blipFill>
          <a:blip r:embed="rId2"/>
          <a:stretch>
            <a:fillRect/>
          </a:stretch>
        </p:blipFill>
        <p:spPr>
          <a:xfrm>
            <a:off x="654868" y="3215550"/>
            <a:ext cx="2121418" cy="1411707"/>
          </a:xfrm>
          <a:prstGeom prst="rect">
            <a:avLst/>
          </a:prstGeom>
        </p:spPr>
      </p:pic>
      <p:pic>
        <p:nvPicPr>
          <p:cNvPr id="1036" name="Picture 12" descr="2.1 Formulating a research question: 2.1.4 Phrasing your question"/>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176816" y="1155458"/>
            <a:ext cx="2390622" cy="23928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ype Of Digital Marketing Show Skill Icon For &quot;Researcher&quot;.Vector.. Stock  Photo, Picture And Royalty Free Image. Image 41637787."/>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048660" y="4336187"/>
            <a:ext cx="1634059" cy="1634059"/>
          </a:xfrm>
          <a:prstGeom prst="rect">
            <a:avLst/>
          </a:prstGeom>
          <a:noFill/>
          <a:extLst>
            <a:ext uri="{909E8E84-426E-40DD-AFC4-6F175D3DCCD1}">
              <a14:hiddenFill xmlns:a14="http://schemas.microsoft.com/office/drawing/2010/main">
                <a:solidFill>
                  <a:srgbClr val="FFFFFF"/>
                </a:solidFill>
              </a14:hiddenFill>
            </a:ext>
          </a:extLst>
        </p:spPr>
      </p:pic>
      <p:pic>
        <p:nvPicPr>
          <p:cNvPr id="13" name="Billede 12"/>
          <p:cNvPicPr>
            <a:picLocks noChangeAspect="1"/>
          </p:cNvPicPr>
          <p:nvPr/>
        </p:nvPicPr>
        <p:blipFill>
          <a:blip r:embed="rId5"/>
          <a:stretch>
            <a:fillRect/>
          </a:stretch>
        </p:blipFill>
        <p:spPr>
          <a:xfrm>
            <a:off x="5172083" y="1323476"/>
            <a:ext cx="1568428" cy="1295382"/>
          </a:xfrm>
          <a:prstGeom prst="rect">
            <a:avLst/>
          </a:prstGeom>
        </p:spPr>
      </p:pic>
      <p:pic>
        <p:nvPicPr>
          <p:cNvPr id="16" name="Billed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6007" y="2905393"/>
            <a:ext cx="1351479" cy="944528"/>
          </a:xfrm>
          <a:prstGeom prst="rect">
            <a:avLst/>
          </a:prstGeom>
        </p:spPr>
      </p:pic>
      <p:pic>
        <p:nvPicPr>
          <p:cNvPr id="1042" name="Picture 18" descr="1. Hvad undersøger samfundsfag egentlig? - samfundsfag og meto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0041" y="4862405"/>
            <a:ext cx="2334800" cy="125869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ko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89154" y="2618858"/>
            <a:ext cx="3181081" cy="2643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Type Of Digital Marketing Show Skill Icon For &quot;Researcher&quot;.Vector.. Stock  Photo, Picture And Royalty Free Image. Image 41637787."/>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255537" y="4294450"/>
            <a:ext cx="479006" cy="4790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Type Of Digital Marketing Show Skill Icon For &quot;Researcher&quot;.Vector.. Stock  Photo, Picture And Royalty Free Image. Image 41637787."/>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244306" y="4841489"/>
            <a:ext cx="479006" cy="4790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Type Of Digital Marketing Show Skill Icon For &quot;Researcher&quot;.Vector.. Stock  Photo, Picture And Royalty Free Image. Image 41637787."/>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233075" y="5388528"/>
            <a:ext cx="479006" cy="47900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Lige pilforbindelse 14"/>
          <p:cNvCxnSpPr/>
          <p:nvPr/>
        </p:nvCxnSpPr>
        <p:spPr>
          <a:xfrm flipV="1">
            <a:off x="7148013" y="4294450"/>
            <a:ext cx="1129713" cy="786542"/>
          </a:xfrm>
          <a:prstGeom prst="straightConnector1">
            <a:avLst/>
          </a:prstGeom>
          <a:ln w="57150">
            <a:prstDash val="dash"/>
            <a:headEnd type="none" w="med" len="med"/>
            <a:tailEnd type="arrow"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802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4</a:t>
            </a:fld>
            <a:endParaRPr lang="en-US" dirty="0"/>
          </a:p>
        </p:txBody>
      </p:sp>
      <p:sp>
        <p:nvSpPr>
          <p:cNvPr id="3" name="Titel 2"/>
          <p:cNvSpPr>
            <a:spLocks noGrp="1"/>
          </p:cNvSpPr>
          <p:nvPr>
            <p:ph type="title"/>
          </p:nvPr>
        </p:nvSpPr>
        <p:spPr>
          <a:xfrm>
            <a:off x="578344" y="264412"/>
            <a:ext cx="11174102" cy="1474385"/>
          </a:xfrm>
        </p:spPr>
        <p:txBody>
          <a:bodyPr/>
          <a:lstStyle/>
          <a:p>
            <a:r>
              <a:rPr lang="da-DK" dirty="0"/>
              <a:t>Value </a:t>
            </a:r>
            <a:r>
              <a:rPr lang="da-DK" dirty="0" err="1"/>
              <a:t>creation</a:t>
            </a:r>
            <a:r>
              <a:rPr lang="da-DK" dirty="0"/>
              <a:t> in research-</a:t>
            </a:r>
            <a:r>
              <a:rPr lang="da-DK" dirty="0" err="1"/>
              <a:t>focused</a:t>
            </a:r>
            <a:r>
              <a:rPr lang="da-DK" dirty="0"/>
              <a:t> </a:t>
            </a:r>
            <a:r>
              <a:rPr lang="da-DK" dirty="0" err="1"/>
              <a:t>projects</a:t>
            </a:r>
            <a:endParaRPr lang="da-DK" dirty="0"/>
          </a:p>
        </p:txBody>
      </p:sp>
      <p:sp>
        <p:nvSpPr>
          <p:cNvPr id="4" name="Pladsholder til tekst 3"/>
          <p:cNvSpPr>
            <a:spLocks noGrp="1"/>
          </p:cNvSpPr>
          <p:nvPr>
            <p:ph type="body" sz="quarter" idx="12"/>
          </p:nvPr>
        </p:nvSpPr>
        <p:spPr/>
        <p:txBody>
          <a:bodyPr>
            <a:normAutofit/>
          </a:bodyPr>
          <a:lstStyle/>
          <a:p>
            <a:r>
              <a:rPr lang="da-DK" sz="2000" dirty="0"/>
              <a:t>The model </a:t>
            </a:r>
            <a:r>
              <a:rPr lang="da-DK" sz="2000" dirty="0" err="1"/>
              <a:t>works</a:t>
            </a:r>
            <a:r>
              <a:rPr lang="da-DK" sz="2000" dirty="0"/>
              <a:t>, </a:t>
            </a:r>
            <a:r>
              <a:rPr lang="da-DK" sz="2000" dirty="0" err="1"/>
              <a:t>because</a:t>
            </a:r>
            <a:r>
              <a:rPr lang="da-DK" sz="2000" dirty="0"/>
              <a:t> </a:t>
            </a:r>
            <a:r>
              <a:rPr lang="da-DK" sz="2000" dirty="0" err="1"/>
              <a:t>there</a:t>
            </a:r>
            <a:r>
              <a:rPr lang="da-DK" sz="2000" dirty="0"/>
              <a:t> is </a:t>
            </a:r>
            <a:r>
              <a:rPr lang="da-DK" sz="2000" dirty="0" err="1"/>
              <a:t>alignment</a:t>
            </a:r>
            <a:r>
              <a:rPr lang="da-DK" sz="2000" dirty="0"/>
              <a:t> </a:t>
            </a:r>
            <a:r>
              <a:rPr lang="da-DK" sz="2000" dirty="0" err="1"/>
              <a:t>between</a:t>
            </a:r>
            <a:r>
              <a:rPr lang="da-DK" sz="2000" dirty="0"/>
              <a:t> the </a:t>
            </a:r>
            <a:r>
              <a:rPr lang="da-DK" sz="2000" dirty="0" err="1"/>
              <a:t>value</a:t>
            </a:r>
            <a:r>
              <a:rPr lang="da-DK" sz="2000" dirty="0"/>
              <a:t> perception of the funding </a:t>
            </a:r>
            <a:r>
              <a:rPr lang="da-DK" sz="2000" dirty="0" err="1"/>
              <a:t>provider</a:t>
            </a:r>
            <a:r>
              <a:rPr lang="da-DK" sz="2000" dirty="0"/>
              <a:t> and the researcher!</a:t>
            </a:r>
          </a:p>
          <a:p>
            <a:r>
              <a:rPr lang="da-DK" sz="2000" dirty="0"/>
              <a:t>(Basic) Research and </a:t>
            </a:r>
            <a:r>
              <a:rPr lang="da-DK" sz="2000" dirty="0" err="1"/>
              <a:t>scientific</a:t>
            </a:r>
            <a:r>
              <a:rPr lang="da-DK" sz="2000" dirty="0"/>
              <a:t> excellence is the </a:t>
            </a:r>
            <a:r>
              <a:rPr lang="da-DK" sz="2000" dirty="0" err="1"/>
              <a:t>goal</a:t>
            </a:r>
            <a:r>
              <a:rPr lang="da-DK" sz="2000" dirty="0"/>
              <a:t>, </a:t>
            </a:r>
            <a:r>
              <a:rPr lang="da-DK" sz="2000" dirty="0" err="1"/>
              <a:t>societal</a:t>
            </a:r>
            <a:r>
              <a:rPr lang="da-DK" sz="2000" dirty="0"/>
              <a:t> </a:t>
            </a:r>
            <a:r>
              <a:rPr lang="da-DK" sz="2000" dirty="0" err="1"/>
              <a:t>change</a:t>
            </a:r>
            <a:r>
              <a:rPr lang="da-DK" sz="2000" dirty="0"/>
              <a:t> </a:t>
            </a:r>
            <a:r>
              <a:rPr lang="da-DK" sz="2000" dirty="0" err="1"/>
              <a:t>comes</a:t>
            </a:r>
            <a:r>
              <a:rPr lang="da-DK" sz="2000" dirty="0"/>
              <a:t> </a:t>
            </a:r>
            <a:r>
              <a:rPr lang="da-DK" sz="2000" dirty="0" err="1"/>
              <a:t>second</a:t>
            </a:r>
            <a:r>
              <a:rPr lang="da-DK" sz="2000" dirty="0"/>
              <a:t>.</a:t>
            </a:r>
          </a:p>
          <a:p>
            <a:r>
              <a:rPr lang="da-DK" sz="2000" dirty="0"/>
              <a:t>Value for a </a:t>
            </a:r>
            <a:r>
              <a:rPr lang="da-DK" sz="2000" dirty="0" err="1"/>
              <a:t>academic</a:t>
            </a:r>
            <a:r>
              <a:rPr lang="da-DK" sz="2000" dirty="0"/>
              <a:t> researcher is </a:t>
            </a:r>
            <a:r>
              <a:rPr lang="da-DK" sz="2000" dirty="0" err="1"/>
              <a:t>scientific</a:t>
            </a:r>
            <a:r>
              <a:rPr lang="da-DK" sz="2000" dirty="0"/>
              <a:t> merits and </a:t>
            </a:r>
            <a:r>
              <a:rPr lang="da-DK" sz="2000" dirty="0" err="1"/>
              <a:t>publications</a:t>
            </a:r>
            <a:r>
              <a:rPr lang="da-DK" sz="2000" dirty="0"/>
              <a:t>.</a:t>
            </a:r>
          </a:p>
          <a:p>
            <a:pPr lvl="1"/>
            <a:r>
              <a:rPr lang="da-DK" sz="1800" dirty="0"/>
              <a:t>Scientific </a:t>
            </a:r>
            <a:r>
              <a:rPr lang="da-DK" sz="1800" dirty="0" err="1"/>
              <a:t>career</a:t>
            </a:r>
            <a:endParaRPr lang="da-DK" sz="1800" dirty="0"/>
          </a:p>
          <a:p>
            <a:pPr lvl="1"/>
            <a:r>
              <a:rPr lang="da-DK" sz="1800" dirty="0"/>
              <a:t>More Funding</a:t>
            </a:r>
          </a:p>
        </p:txBody>
      </p:sp>
    </p:spTree>
    <p:extLst>
      <p:ext uri="{BB962C8B-B14F-4D97-AF65-F5344CB8AC3E}">
        <p14:creationId xmlns:p14="http://schemas.microsoft.com/office/powerpoint/2010/main" val="72420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e 23"/>
          <p:cNvGrpSpPr/>
          <p:nvPr/>
        </p:nvGrpSpPr>
        <p:grpSpPr>
          <a:xfrm>
            <a:off x="3467422" y="3835342"/>
            <a:ext cx="4014268" cy="2217954"/>
            <a:chOff x="589857" y="4425127"/>
            <a:chExt cx="4014268" cy="2217954"/>
          </a:xfrm>
        </p:grpSpPr>
        <p:pic>
          <p:nvPicPr>
            <p:cNvPr id="2058" name="Picture 10" descr="Samfundet er en mirakuløs og sårbar organisme af tillid og sympati -  Kristeligt Dagbl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57" y="4425127"/>
              <a:ext cx="4014268" cy="2217954"/>
            </a:xfrm>
            <a:prstGeom prst="rect">
              <a:avLst/>
            </a:prstGeom>
            <a:noFill/>
            <a:extLst>
              <a:ext uri="{909E8E84-426E-40DD-AFC4-6F175D3DCCD1}">
                <a14:hiddenFill xmlns:a14="http://schemas.microsoft.com/office/drawing/2010/main">
                  <a:solidFill>
                    <a:srgbClr val="FFFFFF"/>
                  </a:solidFill>
                </a14:hiddenFill>
              </a:ext>
            </a:extLst>
          </p:spPr>
        </p:pic>
        <p:sp>
          <p:nvSpPr>
            <p:cNvPr id="21" name="Tekstfelt 20"/>
            <p:cNvSpPr txBox="1"/>
            <p:nvPr/>
          </p:nvSpPr>
          <p:spPr>
            <a:xfrm>
              <a:off x="1848051" y="6179419"/>
              <a:ext cx="1005403" cy="369332"/>
            </a:xfrm>
            <a:prstGeom prst="rect">
              <a:avLst/>
            </a:prstGeom>
            <a:noFill/>
          </p:spPr>
          <p:txBody>
            <a:bodyPr wrap="none" rtlCol="0">
              <a:spAutoFit/>
            </a:bodyPr>
            <a:lstStyle/>
            <a:p>
              <a:r>
                <a:rPr lang="da-DK" b="1" dirty="0"/>
                <a:t>Society</a:t>
              </a:r>
            </a:p>
          </p:txBody>
        </p:sp>
      </p:grpSp>
      <p:sp>
        <p:nvSpPr>
          <p:cNvPr id="2" name="Pladsholder til slidenummer 1"/>
          <p:cNvSpPr>
            <a:spLocks noGrp="1"/>
          </p:cNvSpPr>
          <p:nvPr>
            <p:ph type="sldNum" sz="quarter" idx="4"/>
          </p:nvPr>
        </p:nvSpPr>
        <p:spPr/>
        <p:txBody>
          <a:bodyPr/>
          <a:lstStyle/>
          <a:p>
            <a:fld id="{D8D877B3-D348-4611-9BDB-C5374591D951}" type="slidenum">
              <a:rPr lang="en-US" smtClean="0"/>
              <a:pPr/>
              <a:t>5</a:t>
            </a:fld>
            <a:endParaRPr lang="en-US" dirty="0"/>
          </a:p>
        </p:txBody>
      </p:sp>
      <p:sp>
        <p:nvSpPr>
          <p:cNvPr id="5" name="Titel 1"/>
          <p:cNvSpPr>
            <a:spLocks noGrp="1"/>
          </p:cNvSpPr>
          <p:nvPr>
            <p:ph type="title"/>
          </p:nvPr>
        </p:nvSpPr>
        <p:spPr>
          <a:xfrm>
            <a:off x="637931" y="-43684"/>
            <a:ext cx="11083168" cy="823243"/>
          </a:xfrm>
        </p:spPr>
        <p:txBody>
          <a:bodyPr/>
          <a:lstStyle/>
          <a:p>
            <a:r>
              <a:rPr lang="da-DK" sz="3200" dirty="0"/>
              <a:t>Value Creation in </a:t>
            </a:r>
            <a:r>
              <a:rPr lang="da-DK" sz="3200" dirty="0" err="1"/>
              <a:t>collaborative</a:t>
            </a:r>
            <a:r>
              <a:rPr lang="da-DK" sz="3200" dirty="0"/>
              <a:t> EU/IFD  </a:t>
            </a:r>
            <a:r>
              <a:rPr lang="da-DK" sz="3200" dirty="0" err="1"/>
              <a:t>projects</a:t>
            </a:r>
            <a:endParaRPr lang="da-DK" sz="3200" dirty="0"/>
          </a:p>
        </p:txBody>
      </p:sp>
      <p:pic>
        <p:nvPicPr>
          <p:cNvPr id="7" name="Picture 14" descr="Type Of Digital Marketing Show Skill Icon For &quot;Researcher&quot;.Vector.. Stock  Photo, Picture And Royalty Free Image. Image 41637787."/>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552122" y="3036193"/>
            <a:ext cx="1359233" cy="1359233"/>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570" y="2624520"/>
            <a:ext cx="1351479" cy="944528"/>
          </a:xfrm>
          <a:prstGeom prst="rect">
            <a:avLst/>
          </a:prstGeom>
        </p:spPr>
      </p:pic>
      <p:pic>
        <p:nvPicPr>
          <p:cNvPr id="2050" name="Picture 2" descr="EXMAD - Extreme sensitive magnetometry using nitrogen-vacancy centers in  diamond - QuantumDT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8489" y="1484805"/>
            <a:ext cx="28860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estdag på Borgen: Sådan foregår åbningen af Folketinget - TV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931" y="1357735"/>
            <a:ext cx="2125612" cy="119651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Lige pilforbindelse 10"/>
          <p:cNvCxnSpPr/>
          <p:nvPr/>
        </p:nvCxnSpPr>
        <p:spPr>
          <a:xfrm flipV="1">
            <a:off x="1700737" y="2932335"/>
            <a:ext cx="1" cy="7988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p:cNvCxnSpPr/>
          <p:nvPr/>
        </p:nvCxnSpPr>
        <p:spPr>
          <a:xfrm>
            <a:off x="3128211" y="1906158"/>
            <a:ext cx="79216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2069" name="Gruppe 2068"/>
          <p:cNvGrpSpPr/>
          <p:nvPr/>
        </p:nvGrpSpPr>
        <p:grpSpPr>
          <a:xfrm>
            <a:off x="8198816" y="1483688"/>
            <a:ext cx="1709828" cy="1103460"/>
            <a:chOff x="8063758" y="1826423"/>
            <a:chExt cx="1709828" cy="1103460"/>
          </a:xfrm>
        </p:grpSpPr>
        <p:pic>
          <p:nvPicPr>
            <p:cNvPr id="2054" name="Picture 6" descr="What if your brilliant plan is solving the wrong problem?Skip Carney |  Marketing Expert, Agency Owner &amp; Speake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300819" y="1826423"/>
              <a:ext cx="1472767" cy="1103460"/>
            </a:xfrm>
            <a:prstGeom prst="rect">
              <a:avLst/>
            </a:prstGeom>
            <a:noFill/>
            <a:extLst>
              <a:ext uri="{909E8E84-426E-40DD-AFC4-6F175D3DCCD1}">
                <a14:hiddenFill xmlns:a14="http://schemas.microsoft.com/office/drawing/2010/main">
                  <a:solidFill>
                    <a:srgbClr val="FFFFFF"/>
                  </a:solidFill>
                </a14:hiddenFill>
              </a:ext>
            </a:extLst>
          </p:spPr>
        </p:pic>
        <p:sp>
          <p:nvSpPr>
            <p:cNvPr id="15" name="Tekstfelt 14"/>
            <p:cNvSpPr txBox="1"/>
            <p:nvPr/>
          </p:nvSpPr>
          <p:spPr>
            <a:xfrm>
              <a:off x="8063758" y="2662180"/>
              <a:ext cx="1296827" cy="256171"/>
            </a:xfrm>
            <a:prstGeom prst="rect">
              <a:avLst/>
            </a:prstGeom>
            <a:noFill/>
          </p:spPr>
          <p:txBody>
            <a:bodyPr wrap="none" rtlCol="0">
              <a:spAutoFit/>
            </a:bodyPr>
            <a:lstStyle/>
            <a:p>
              <a:r>
                <a:rPr lang="da-DK" b="1" dirty="0"/>
                <a:t>Problem </a:t>
              </a:r>
              <a:r>
                <a:rPr lang="da-DK" b="1" dirty="0" err="1"/>
                <a:t>owner</a:t>
              </a:r>
              <a:endParaRPr lang="da-DK" b="1" dirty="0"/>
            </a:p>
          </p:txBody>
        </p:sp>
      </p:grpSp>
      <p:grpSp>
        <p:nvGrpSpPr>
          <p:cNvPr id="2055" name="Gruppe 2054"/>
          <p:cNvGrpSpPr/>
          <p:nvPr/>
        </p:nvGrpSpPr>
        <p:grpSpPr>
          <a:xfrm>
            <a:off x="8425227" y="4273865"/>
            <a:ext cx="1632750" cy="1194803"/>
            <a:chOff x="8357851" y="3899811"/>
            <a:chExt cx="1632750" cy="1194803"/>
          </a:xfrm>
        </p:grpSpPr>
        <p:pic>
          <p:nvPicPr>
            <p:cNvPr id="2056" name="Picture 8" descr="Avoiding the &quot;Chief Problem Solver&quot; trap- Part I | Strategies for Success -  (SF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92604" y="3899811"/>
              <a:ext cx="1497997" cy="1194803"/>
            </a:xfrm>
            <a:prstGeom prst="rect">
              <a:avLst/>
            </a:prstGeom>
            <a:noFill/>
            <a:extLst>
              <a:ext uri="{909E8E84-426E-40DD-AFC4-6F175D3DCCD1}">
                <a14:hiddenFill xmlns:a14="http://schemas.microsoft.com/office/drawing/2010/main">
                  <a:solidFill>
                    <a:srgbClr val="FFFFFF"/>
                  </a:solidFill>
                </a14:hiddenFill>
              </a:ext>
            </a:extLst>
          </p:spPr>
        </p:pic>
        <p:sp>
          <p:nvSpPr>
            <p:cNvPr id="17" name="Tekstfelt 16"/>
            <p:cNvSpPr txBox="1"/>
            <p:nvPr/>
          </p:nvSpPr>
          <p:spPr>
            <a:xfrm>
              <a:off x="8357851" y="4794595"/>
              <a:ext cx="1574840" cy="283644"/>
            </a:xfrm>
            <a:prstGeom prst="rect">
              <a:avLst/>
            </a:prstGeom>
            <a:noFill/>
          </p:spPr>
          <p:txBody>
            <a:bodyPr wrap="none" rtlCol="0">
              <a:spAutoFit/>
            </a:bodyPr>
            <a:lstStyle/>
            <a:p>
              <a:r>
                <a:rPr lang="da-DK" b="1" dirty="0"/>
                <a:t>Problem</a:t>
              </a:r>
              <a:r>
                <a:rPr lang="da-DK" dirty="0"/>
                <a:t> </a:t>
              </a:r>
              <a:r>
                <a:rPr lang="da-DK" dirty="0" err="1"/>
                <a:t>solver</a:t>
              </a:r>
              <a:endParaRPr lang="da-DK" dirty="0"/>
            </a:p>
          </p:txBody>
        </p:sp>
      </p:grpSp>
      <p:cxnSp>
        <p:nvCxnSpPr>
          <p:cNvPr id="23" name="Lige pilforbindelse 22"/>
          <p:cNvCxnSpPr/>
          <p:nvPr/>
        </p:nvCxnSpPr>
        <p:spPr>
          <a:xfrm>
            <a:off x="5852205" y="2276452"/>
            <a:ext cx="1086837" cy="55559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Tekstfelt 19"/>
          <p:cNvSpPr txBox="1"/>
          <p:nvPr/>
        </p:nvSpPr>
        <p:spPr>
          <a:xfrm>
            <a:off x="7436218" y="8956553"/>
            <a:ext cx="1472038" cy="369332"/>
          </a:xfrm>
          <a:prstGeom prst="rect">
            <a:avLst/>
          </a:prstGeom>
          <a:noFill/>
        </p:spPr>
        <p:txBody>
          <a:bodyPr wrap="square" rtlCol="0">
            <a:spAutoFit/>
          </a:bodyPr>
          <a:lstStyle/>
          <a:p>
            <a:r>
              <a:rPr lang="da-DK" b="1" dirty="0"/>
              <a:t>Konsortium</a:t>
            </a:r>
          </a:p>
        </p:txBody>
      </p:sp>
      <p:grpSp>
        <p:nvGrpSpPr>
          <p:cNvPr id="25" name="Gruppe 24"/>
          <p:cNvGrpSpPr/>
          <p:nvPr/>
        </p:nvGrpSpPr>
        <p:grpSpPr>
          <a:xfrm>
            <a:off x="527033" y="4044752"/>
            <a:ext cx="2236510" cy="1947163"/>
            <a:chOff x="4512272" y="3071171"/>
            <a:chExt cx="2236510" cy="1947163"/>
          </a:xfrm>
        </p:grpSpPr>
        <p:pic>
          <p:nvPicPr>
            <p:cNvPr id="6" name="Billede 5"/>
            <p:cNvPicPr>
              <a:picLocks noChangeAspect="1"/>
            </p:cNvPicPr>
            <p:nvPr/>
          </p:nvPicPr>
          <p:blipFill>
            <a:blip r:embed="rId9"/>
            <a:stretch>
              <a:fillRect/>
            </a:stretch>
          </p:blipFill>
          <p:spPr>
            <a:xfrm>
              <a:off x="4512272" y="3071171"/>
              <a:ext cx="2121418" cy="1411707"/>
            </a:xfrm>
            <a:prstGeom prst="rect">
              <a:avLst/>
            </a:prstGeom>
          </p:spPr>
        </p:pic>
        <p:sp>
          <p:nvSpPr>
            <p:cNvPr id="22" name="Tekstfelt 21"/>
            <p:cNvSpPr txBox="1"/>
            <p:nvPr/>
          </p:nvSpPr>
          <p:spPr>
            <a:xfrm>
              <a:off x="4512272" y="4649002"/>
              <a:ext cx="2236510" cy="369332"/>
            </a:xfrm>
            <a:prstGeom prst="rect">
              <a:avLst/>
            </a:prstGeom>
            <a:noFill/>
          </p:spPr>
          <p:txBody>
            <a:bodyPr wrap="none" rtlCol="0">
              <a:spAutoFit/>
            </a:bodyPr>
            <a:lstStyle/>
            <a:p>
              <a:r>
                <a:rPr lang="da-DK" b="1" dirty="0" err="1"/>
                <a:t>Societal</a:t>
              </a:r>
              <a:r>
                <a:rPr lang="da-DK" b="1" dirty="0"/>
                <a:t> Challenge</a:t>
              </a:r>
            </a:p>
          </p:txBody>
        </p:sp>
      </p:grpSp>
      <p:sp>
        <p:nvSpPr>
          <p:cNvPr id="28" name="Tekstfelt 27"/>
          <p:cNvSpPr txBox="1"/>
          <p:nvPr/>
        </p:nvSpPr>
        <p:spPr>
          <a:xfrm>
            <a:off x="995110" y="2561716"/>
            <a:ext cx="1300356" cy="369332"/>
          </a:xfrm>
          <a:prstGeom prst="rect">
            <a:avLst/>
          </a:prstGeom>
          <a:noFill/>
        </p:spPr>
        <p:txBody>
          <a:bodyPr wrap="none" rtlCol="0">
            <a:spAutoFit/>
          </a:bodyPr>
          <a:lstStyle/>
          <a:p>
            <a:r>
              <a:rPr lang="da-DK" b="1" dirty="0"/>
              <a:t>Parlament</a:t>
            </a:r>
          </a:p>
        </p:txBody>
      </p:sp>
      <p:cxnSp>
        <p:nvCxnSpPr>
          <p:cNvPr id="36" name="Lige pilforbindelse 35"/>
          <p:cNvCxnSpPr/>
          <p:nvPr/>
        </p:nvCxnSpPr>
        <p:spPr>
          <a:xfrm flipH="1" flipV="1">
            <a:off x="7444508" y="4902527"/>
            <a:ext cx="950295"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49" name="Tekstfelt 2048"/>
          <p:cNvSpPr txBox="1"/>
          <p:nvPr/>
        </p:nvSpPr>
        <p:spPr>
          <a:xfrm>
            <a:off x="9518824" y="5593558"/>
            <a:ext cx="1479892" cy="369332"/>
          </a:xfrm>
          <a:prstGeom prst="rect">
            <a:avLst/>
          </a:prstGeom>
          <a:noFill/>
        </p:spPr>
        <p:txBody>
          <a:bodyPr wrap="none" rtlCol="0">
            <a:spAutoFit/>
          </a:bodyPr>
          <a:lstStyle/>
          <a:p>
            <a:r>
              <a:rPr lang="da-DK" b="1" dirty="0" err="1"/>
              <a:t>Consortium</a:t>
            </a:r>
            <a:endParaRPr lang="da-DK" b="1" dirty="0"/>
          </a:p>
        </p:txBody>
      </p:sp>
      <p:pic>
        <p:nvPicPr>
          <p:cNvPr id="2053" name="Billede 2052"/>
          <p:cNvPicPr>
            <a:picLocks noChangeAspect="1"/>
          </p:cNvPicPr>
          <p:nvPr/>
        </p:nvPicPr>
        <p:blipFill>
          <a:blip r:embed="rId10"/>
          <a:stretch>
            <a:fillRect/>
          </a:stretch>
        </p:blipFill>
        <p:spPr>
          <a:xfrm>
            <a:off x="11429729" y="5024749"/>
            <a:ext cx="481626" cy="481626"/>
          </a:xfrm>
          <a:prstGeom prst="rect">
            <a:avLst/>
          </a:prstGeom>
        </p:spPr>
      </p:pic>
      <p:cxnSp>
        <p:nvCxnSpPr>
          <p:cNvPr id="2062" name="Lige pilforbindelse 2061"/>
          <p:cNvCxnSpPr/>
          <p:nvPr/>
        </p:nvCxnSpPr>
        <p:spPr>
          <a:xfrm>
            <a:off x="10145705" y="2276452"/>
            <a:ext cx="609712" cy="61060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Lige pilforbindelse 50"/>
          <p:cNvCxnSpPr/>
          <p:nvPr/>
        </p:nvCxnSpPr>
        <p:spPr>
          <a:xfrm flipV="1">
            <a:off x="10125354" y="4544559"/>
            <a:ext cx="544276" cy="41209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Lige pilforbindelse 52"/>
          <p:cNvCxnSpPr/>
          <p:nvPr/>
        </p:nvCxnSpPr>
        <p:spPr>
          <a:xfrm flipV="1">
            <a:off x="9212110" y="3154534"/>
            <a:ext cx="0" cy="73863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3" name="Lige pilforbindelse 2072"/>
          <p:cNvCxnSpPr/>
          <p:nvPr/>
        </p:nvCxnSpPr>
        <p:spPr>
          <a:xfrm flipH="1" flipV="1">
            <a:off x="8070694" y="3961888"/>
            <a:ext cx="489286" cy="426678"/>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2" name="Lige pilforbindelse 61"/>
          <p:cNvCxnSpPr/>
          <p:nvPr/>
        </p:nvCxnSpPr>
        <p:spPr>
          <a:xfrm flipH="1">
            <a:off x="8106682" y="2710168"/>
            <a:ext cx="559091" cy="274060"/>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64" name="Billede 63"/>
          <p:cNvPicPr>
            <a:picLocks noChangeAspect="1"/>
          </p:cNvPicPr>
          <p:nvPr/>
        </p:nvPicPr>
        <p:blipFill>
          <a:blip r:embed="rId10"/>
          <a:stretch>
            <a:fillRect/>
          </a:stretch>
        </p:blipFill>
        <p:spPr>
          <a:xfrm>
            <a:off x="11429729" y="1922667"/>
            <a:ext cx="481626" cy="481626"/>
          </a:xfrm>
          <a:prstGeom prst="rect">
            <a:avLst/>
          </a:prstGeom>
        </p:spPr>
      </p:pic>
      <p:cxnSp>
        <p:nvCxnSpPr>
          <p:cNvPr id="2076" name="Lige pilforbindelse 2075"/>
          <p:cNvCxnSpPr/>
          <p:nvPr/>
        </p:nvCxnSpPr>
        <p:spPr>
          <a:xfrm>
            <a:off x="11670542" y="4544559"/>
            <a:ext cx="0" cy="3267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7" name="Lige pilforbindelse 66"/>
          <p:cNvCxnSpPr/>
          <p:nvPr/>
        </p:nvCxnSpPr>
        <p:spPr>
          <a:xfrm flipV="1">
            <a:off x="11707439" y="2550521"/>
            <a:ext cx="0" cy="3267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77" name="Tekstfelt 2076"/>
          <p:cNvSpPr txBox="1"/>
          <p:nvPr/>
        </p:nvSpPr>
        <p:spPr>
          <a:xfrm>
            <a:off x="6715473" y="3503961"/>
            <a:ext cx="1672253" cy="369332"/>
          </a:xfrm>
          <a:prstGeom prst="rect">
            <a:avLst/>
          </a:prstGeom>
          <a:noFill/>
        </p:spPr>
        <p:txBody>
          <a:bodyPr wrap="none" rtlCol="0">
            <a:spAutoFit/>
          </a:bodyPr>
          <a:lstStyle/>
          <a:p>
            <a:r>
              <a:rPr lang="da-DK" dirty="0"/>
              <a:t>Co-</a:t>
            </a:r>
            <a:r>
              <a:rPr lang="da-DK" dirty="0" err="1"/>
              <a:t>investment</a:t>
            </a:r>
            <a:endParaRPr lang="da-DK" dirty="0"/>
          </a:p>
        </p:txBody>
      </p:sp>
    </p:spTree>
    <p:extLst>
      <p:ext uri="{BB962C8B-B14F-4D97-AF65-F5344CB8AC3E}">
        <p14:creationId xmlns:p14="http://schemas.microsoft.com/office/powerpoint/2010/main" val="59394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7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6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7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7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049" grpId="0"/>
      <p:bldP spid="20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6</a:t>
            </a:fld>
            <a:endParaRPr lang="en-US" dirty="0"/>
          </a:p>
        </p:txBody>
      </p:sp>
      <p:sp>
        <p:nvSpPr>
          <p:cNvPr id="3" name="Titel 2"/>
          <p:cNvSpPr>
            <a:spLocks noGrp="1"/>
          </p:cNvSpPr>
          <p:nvPr>
            <p:ph type="title"/>
          </p:nvPr>
        </p:nvSpPr>
        <p:spPr>
          <a:xfrm>
            <a:off x="587374" y="370291"/>
            <a:ext cx="10899134" cy="941274"/>
          </a:xfrm>
        </p:spPr>
        <p:txBody>
          <a:bodyPr/>
          <a:lstStyle/>
          <a:p>
            <a:r>
              <a:rPr lang="da-DK" dirty="0"/>
              <a:t>IFD has a </a:t>
            </a:r>
            <a:r>
              <a:rPr lang="da-DK" dirty="0" err="1"/>
              <a:t>mindset</a:t>
            </a:r>
            <a:r>
              <a:rPr lang="da-DK" dirty="0"/>
              <a:t> of a Capital Fund!</a:t>
            </a:r>
          </a:p>
        </p:txBody>
      </p:sp>
      <p:sp>
        <p:nvSpPr>
          <p:cNvPr id="4" name="Pladsholder til tekst 3"/>
          <p:cNvSpPr>
            <a:spLocks noGrp="1"/>
          </p:cNvSpPr>
          <p:nvPr>
            <p:ph type="body" sz="quarter" idx="12"/>
          </p:nvPr>
        </p:nvSpPr>
        <p:spPr>
          <a:xfrm>
            <a:off x="587375" y="1435407"/>
            <a:ext cx="10620094" cy="3704284"/>
          </a:xfrm>
        </p:spPr>
        <p:txBody>
          <a:bodyPr>
            <a:normAutofit fontScale="92500" lnSpcReduction="10000"/>
          </a:bodyPr>
          <a:lstStyle/>
          <a:p>
            <a:r>
              <a:rPr lang="da-DK" sz="2000" dirty="0"/>
              <a:t>IFD </a:t>
            </a:r>
            <a:r>
              <a:rPr lang="da-DK" sz="2000" dirty="0" err="1"/>
              <a:t>co-invest</a:t>
            </a:r>
            <a:r>
              <a:rPr lang="da-DK" sz="2000" dirty="0"/>
              <a:t> </a:t>
            </a:r>
            <a:r>
              <a:rPr lang="da-DK" sz="2000" dirty="0" err="1"/>
              <a:t>tax</a:t>
            </a:r>
            <a:r>
              <a:rPr lang="da-DK" sz="2000" dirty="0"/>
              <a:t> </a:t>
            </a:r>
            <a:r>
              <a:rPr lang="da-DK" sz="2000" dirty="0" err="1"/>
              <a:t>money</a:t>
            </a:r>
            <a:r>
              <a:rPr lang="da-DK" sz="2000" dirty="0"/>
              <a:t> in the </a:t>
            </a:r>
            <a:r>
              <a:rPr lang="da-DK" sz="2000" dirty="0" err="1"/>
              <a:t>project</a:t>
            </a:r>
            <a:r>
              <a:rPr lang="da-DK" sz="2000" dirty="0"/>
              <a:t> </a:t>
            </a:r>
            <a:r>
              <a:rPr lang="da-DK" sz="2000" dirty="0" err="1"/>
              <a:t>consortium</a:t>
            </a:r>
            <a:r>
              <a:rPr lang="da-DK" sz="2000" dirty="0"/>
              <a:t> for </a:t>
            </a:r>
            <a:r>
              <a:rPr lang="da-DK" sz="2000" dirty="0" err="1"/>
              <a:t>solving</a:t>
            </a:r>
            <a:r>
              <a:rPr lang="da-DK" sz="2000" dirty="0"/>
              <a:t> </a:t>
            </a:r>
            <a:r>
              <a:rPr lang="da-DK" sz="2000" dirty="0" err="1"/>
              <a:t>societal</a:t>
            </a:r>
            <a:r>
              <a:rPr lang="da-DK" sz="2000" dirty="0"/>
              <a:t> </a:t>
            </a:r>
            <a:r>
              <a:rPr lang="da-DK" sz="2000" dirty="0" err="1"/>
              <a:t>challenges</a:t>
            </a:r>
            <a:r>
              <a:rPr lang="da-DK" sz="2000" dirty="0"/>
              <a:t>.</a:t>
            </a:r>
          </a:p>
          <a:p>
            <a:pPr lvl="1"/>
            <a:r>
              <a:rPr lang="da-DK" sz="1800" dirty="0"/>
              <a:t>Project </a:t>
            </a:r>
            <a:r>
              <a:rPr lang="da-DK" sz="1800" dirty="0" err="1"/>
              <a:t>owner</a:t>
            </a:r>
            <a:r>
              <a:rPr lang="da-DK" sz="1800" dirty="0"/>
              <a:t> and/or </a:t>
            </a:r>
            <a:r>
              <a:rPr lang="da-DK" sz="1800" dirty="0" err="1"/>
              <a:t>project</a:t>
            </a:r>
            <a:r>
              <a:rPr lang="da-DK" sz="1800" dirty="0"/>
              <a:t> </a:t>
            </a:r>
            <a:r>
              <a:rPr lang="da-DK" sz="1800" dirty="0" err="1"/>
              <a:t>solver</a:t>
            </a:r>
            <a:r>
              <a:rPr lang="da-DK" sz="1800" dirty="0"/>
              <a:t> has to </a:t>
            </a:r>
            <a:r>
              <a:rPr lang="da-DK" sz="1800" dirty="0" err="1"/>
              <a:t>co-invest</a:t>
            </a:r>
            <a:r>
              <a:rPr lang="da-DK" sz="1800" dirty="0"/>
              <a:t> with </a:t>
            </a:r>
            <a:r>
              <a:rPr lang="da-DK" sz="1800" dirty="0" err="1"/>
              <a:t>significant</a:t>
            </a:r>
            <a:r>
              <a:rPr lang="da-DK" sz="1800" dirty="0"/>
              <a:t> </a:t>
            </a:r>
            <a:r>
              <a:rPr lang="da-DK" sz="1800" dirty="0" err="1"/>
              <a:t>amount</a:t>
            </a:r>
            <a:r>
              <a:rPr lang="da-DK" sz="1800" dirty="0"/>
              <a:t> </a:t>
            </a:r>
            <a:r>
              <a:rPr lang="da-DK" sz="1800" dirty="0" err="1"/>
              <a:t>also</a:t>
            </a:r>
            <a:r>
              <a:rPr lang="da-DK" sz="1800" dirty="0"/>
              <a:t>.</a:t>
            </a:r>
          </a:p>
          <a:p>
            <a:r>
              <a:rPr lang="da-DK" sz="2000" dirty="0"/>
              <a:t>Projects </a:t>
            </a:r>
            <a:r>
              <a:rPr lang="da-DK" sz="2000" dirty="0" err="1"/>
              <a:t>are</a:t>
            </a:r>
            <a:r>
              <a:rPr lang="da-DK" sz="2000" dirty="0"/>
              <a:t> </a:t>
            </a:r>
            <a:r>
              <a:rPr lang="da-DK" sz="2000" dirty="0" err="1"/>
              <a:t>selected</a:t>
            </a:r>
            <a:r>
              <a:rPr lang="da-DK" sz="2000" dirty="0"/>
              <a:t> on basis of ”Return of Investment”, in terms of job </a:t>
            </a:r>
            <a:r>
              <a:rPr lang="da-DK" sz="2000" dirty="0" err="1"/>
              <a:t>creation</a:t>
            </a:r>
            <a:r>
              <a:rPr lang="da-DK" sz="2000" dirty="0"/>
              <a:t> in Denmark, </a:t>
            </a:r>
            <a:r>
              <a:rPr lang="da-DK" sz="2000" dirty="0" err="1"/>
              <a:t>tax</a:t>
            </a:r>
            <a:r>
              <a:rPr lang="da-DK" sz="2000" dirty="0"/>
              <a:t> </a:t>
            </a:r>
            <a:r>
              <a:rPr lang="da-DK" sz="2000" dirty="0" err="1"/>
              <a:t>payment</a:t>
            </a:r>
            <a:r>
              <a:rPr lang="da-DK" sz="2000" dirty="0"/>
              <a:t>, </a:t>
            </a:r>
            <a:r>
              <a:rPr lang="da-DK" sz="2000" dirty="0" err="1"/>
              <a:t>cost</a:t>
            </a:r>
            <a:r>
              <a:rPr lang="da-DK" sz="2000" dirty="0"/>
              <a:t> </a:t>
            </a:r>
            <a:r>
              <a:rPr lang="da-DK" sz="2000" dirty="0" err="1"/>
              <a:t>reductions</a:t>
            </a:r>
            <a:r>
              <a:rPr lang="da-DK" sz="2000" dirty="0"/>
              <a:t> for public </a:t>
            </a:r>
            <a:r>
              <a:rPr lang="da-DK" sz="2000" dirty="0" err="1"/>
              <a:t>stakeholders</a:t>
            </a:r>
            <a:r>
              <a:rPr lang="da-DK" sz="2000" dirty="0"/>
              <a:t>, ………</a:t>
            </a:r>
          </a:p>
          <a:p>
            <a:r>
              <a:rPr lang="da-DK" sz="2000" dirty="0" err="1"/>
              <a:t>Because</a:t>
            </a:r>
            <a:r>
              <a:rPr lang="da-DK" sz="2000" dirty="0"/>
              <a:t> of the public </a:t>
            </a:r>
            <a:r>
              <a:rPr lang="da-DK" sz="2000" dirty="0" err="1"/>
              <a:t>money</a:t>
            </a:r>
            <a:r>
              <a:rPr lang="da-DK" sz="2000" dirty="0"/>
              <a:t>, </a:t>
            </a:r>
            <a:r>
              <a:rPr lang="da-DK" sz="2000" dirty="0" err="1"/>
              <a:t>they</a:t>
            </a:r>
            <a:r>
              <a:rPr lang="da-DK" sz="2000" dirty="0"/>
              <a:t> </a:t>
            </a:r>
            <a:r>
              <a:rPr lang="da-DK" sz="2000" dirty="0" err="1"/>
              <a:t>want</a:t>
            </a:r>
            <a:r>
              <a:rPr lang="da-DK" sz="2000" dirty="0"/>
              <a:t> to </a:t>
            </a:r>
            <a:r>
              <a:rPr lang="da-DK" sz="2000" dirty="0" err="1"/>
              <a:t>protect</a:t>
            </a:r>
            <a:r>
              <a:rPr lang="da-DK" sz="2000" dirty="0"/>
              <a:t> themselves </a:t>
            </a:r>
            <a:r>
              <a:rPr lang="da-DK" sz="2000" dirty="0" err="1"/>
              <a:t>against</a:t>
            </a:r>
            <a:r>
              <a:rPr lang="da-DK" sz="2000" dirty="0"/>
              <a:t> shitstorms:</a:t>
            </a:r>
          </a:p>
          <a:p>
            <a:pPr lvl="1"/>
            <a:r>
              <a:rPr lang="da-DK" sz="1800" dirty="0"/>
              <a:t>Solid </a:t>
            </a:r>
            <a:r>
              <a:rPr lang="da-DK" sz="1800" dirty="0" err="1"/>
              <a:t>project</a:t>
            </a:r>
            <a:r>
              <a:rPr lang="da-DK" sz="1800" dirty="0"/>
              <a:t> </a:t>
            </a:r>
            <a:r>
              <a:rPr lang="da-DK" sz="1800" dirty="0" err="1"/>
              <a:t>execution</a:t>
            </a:r>
            <a:r>
              <a:rPr lang="da-DK" sz="1800" dirty="0"/>
              <a:t> has to </a:t>
            </a:r>
            <a:r>
              <a:rPr lang="da-DK" sz="1800" dirty="0" err="1"/>
              <a:t>be</a:t>
            </a:r>
            <a:r>
              <a:rPr lang="da-DK" sz="1800" dirty="0"/>
              <a:t> </a:t>
            </a:r>
            <a:r>
              <a:rPr lang="da-DK" sz="1800" dirty="0" err="1"/>
              <a:t>demonstrated</a:t>
            </a:r>
            <a:endParaRPr lang="da-DK" sz="1800" dirty="0"/>
          </a:p>
          <a:p>
            <a:pPr lvl="1"/>
            <a:r>
              <a:rPr lang="da-DK" sz="1800" dirty="0"/>
              <a:t>Solid post-</a:t>
            </a:r>
            <a:r>
              <a:rPr lang="da-DK" sz="1800" dirty="0" err="1"/>
              <a:t>project</a:t>
            </a:r>
            <a:r>
              <a:rPr lang="da-DK" sz="1800" dirty="0"/>
              <a:t> </a:t>
            </a:r>
            <a:r>
              <a:rPr lang="da-DK" sz="1800" dirty="0" err="1"/>
              <a:t>implementation</a:t>
            </a:r>
            <a:r>
              <a:rPr lang="da-DK" sz="1800" dirty="0"/>
              <a:t> plan and clear </a:t>
            </a:r>
            <a:r>
              <a:rPr lang="da-DK" sz="1800" dirty="0" err="1"/>
              <a:t>ownership</a:t>
            </a:r>
            <a:r>
              <a:rPr lang="da-DK" sz="1800" dirty="0"/>
              <a:t> of solution</a:t>
            </a:r>
          </a:p>
          <a:p>
            <a:r>
              <a:rPr lang="da-DK" sz="2000" dirty="0" err="1"/>
              <a:t>Impact</a:t>
            </a:r>
            <a:r>
              <a:rPr lang="da-DK" sz="2000" dirty="0"/>
              <a:t> has to </a:t>
            </a:r>
            <a:r>
              <a:rPr lang="da-DK" sz="2000" dirty="0" err="1"/>
              <a:t>be</a:t>
            </a:r>
            <a:r>
              <a:rPr lang="da-DK" sz="2000" dirty="0"/>
              <a:t> </a:t>
            </a:r>
            <a:r>
              <a:rPr lang="da-DK" sz="2000" dirty="0" err="1"/>
              <a:t>specific</a:t>
            </a:r>
            <a:r>
              <a:rPr lang="da-DK" sz="2000" dirty="0"/>
              <a:t> &amp; </a:t>
            </a:r>
            <a:r>
              <a:rPr lang="da-DK" sz="2000" dirty="0" err="1"/>
              <a:t>measureable</a:t>
            </a:r>
            <a:endParaRPr lang="da-DK" sz="2000" dirty="0"/>
          </a:p>
          <a:p>
            <a:r>
              <a:rPr lang="da-DK" sz="2000" dirty="0"/>
              <a:t>Solution </a:t>
            </a:r>
            <a:r>
              <a:rPr lang="da-DK" sz="2000" dirty="0" err="1"/>
              <a:t>should</a:t>
            </a:r>
            <a:r>
              <a:rPr lang="da-DK" sz="2000" dirty="0"/>
              <a:t> </a:t>
            </a:r>
            <a:r>
              <a:rPr lang="da-DK" sz="2000" dirty="0" err="1"/>
              <a:t>be</a:t>
            </a:r>
            <a:r>
              <a:rPr lang="da-DK" sz="2000" dirty="0"/>
              <a:t> </a:t>
            </a:r>
            <a:r>
              <a:rPr lang="da-DK" sz="2000" dirty="0" err="1"/>
              <a:t>scaleable</a:t>
            </a:r>
            <a:r>
              <a:rPr lang="da-DK" sz="2000" dirty="0"/>
              <a:t>….</a:t>
            </a:r>
          </a:p>
          <a:p>
            <a:pPr marL="0" indent="0">
              <a:buNone/>
            </a:pPr>
            <a:endParaRPr lang="da-DK" sz="2000" dirty="0"/>
          </a:p>
          <a:p>
            <a:pPr marL="0" indent="0">
              <a:buNone/>
            </a:pPr>
            <a:endParaRPr lang="da-DK" sz="2000" dirty="0"/>
          </a:p>
        </p:txBody>
      </p:sp>
      <p:sp>
        <p:nvSpPr>
          <p:cNvPr id="5" name="Tekstfelt 4"/>
          <p:cNvSpPr txBox="1"/>
          <p:nvPr/>
        </p:nvSpPr>
        <p:spPr>
          <a:xfrm>
            <a:off x="583624" y="5259958"/>
            <a:ext cx="10995318" cy="646331"/>
          </a:xfrm>
          <a:prstGeom prst="rect">
            <a:avLst/>
          </a:prstGeom>
          <a:noFill/>
        </p:spPr>
        <p:txBody>
          <a:bodyPr wrap="none" rtlCol="0">
            <a:spAutoFit/>
          </a:bodyPr>
          <a:lstStyle/>
          <a:p>
            <a:r>
              <a:rPr lang="da-DK" dirty="0">
                <a:solidFill>
                  <a:srgbClr val="FF0000"/>
                </a:solidFill>
              </a:rPr>
              <a:t>If IFD </a:t>
            </a:r>
            <a:r>
              <a:rPr lang="da-DK" b="1" dirty="0">
                <a:solidFill>
                  <a:srgbClr val="FF0000"/>
                </a:solidFill>
              </a:rPr>
              <a:t>is</a:t>
            </a:r>
            <a:r>
              <a:rPr lang="da-DK" dirty="0">
                <a:solidFill>
                  <a:srgbClr val="FF0000"/>
                </a:solidFill>
              </a:rPr>
              <a:t> a Capital Fund, </a:t>
            </a:r>
            <a:r>
              <a:rPr lang="da-DK" dirty="0" err="1">
                <a:solidFill>
                  <a:srgbClr val="FF0000"/>
                </a:solidFill>
              </a:rPr>
              <a:t>then</a:t>
            </a:r>
            <a:r>
              <a:rPr lang="da-DK" dirty="0">
                <a:solidFill>
                  <a:srgbClr val="FF0000"/>
                </a:solidFill>
              </a:rPr>
              <a:t> </a:t>
            </a:r>
            <a:r>
              <a:rPr lang="da-DK" dirty="0" err="1">
                <a:solidFill>
                  <a:srgbClr val="FF0000"/>
                </a:solidFill>
              </a:rPr>
              <a:t>you</a:t>
            </a:r>
            <a:r>
              <a:rPr lang="da-DK" dirty="0">
                <a:solidFill>
                  <a:srgbClr val="FF0000"/>
                </a:solidFill>
              </a:rPr>
              <a:t> </a:t>
            </a:r>
            <a:r>
              <a:rPr lang="da-DK" dirty="0" err="1">
                <a:solidFill>
                  <a:srgbClr val="FF0000"/>
                </a:solidFill>
              </a:rPr>
              <a:t>are</a:t>
            </a:r>
            <a:r>
              <a:rPr lang="da-DK" dirty="0">
                <a:solidFill>
                  <a:srgbClr val="FF0000"/>
                </a:solidFill>
              </a:rPr>
              <a:t> in </a:t>
            </a:r>
            <a:r>
              <a:rPr lang="da-DK" b="1" dirty="0">
                <a:solidFill>
                  <a:srgbClr val="FF0000"/>
                </a:solidFill>
              </a:rPr>
              <a:t>Dragons Den. </a:t>
            </a:r>
            <a:r>
              <a:rPr lang="da-DK" dirty="0">
                <a:solidFill>
                  <a:srgbClr val="FF0000"/>
                </a:solidFill>
              </a:rPr>
              <a:t>In </a:t>
            </a:r>
            <a:r>
              <a:rPr lang="da-DK" dirty="0" err="1">
                <a:solidFill>
                  <a:srgbClr val="FF0000"/>
                </a:solidFill>
              </a:rPr>
              <a:t>order</a:t>
            </a:r>
            <a:r>
              <a:rPr lang="da-DK" dirty="0">
                <a:solidFill>
                  <a:srgbClr val="FF0000"/>
                </a:solidFill>
              </a:rPr>
              <a:t> to </a:t>
            </a:r>
            <a:r>
              <a:rPr lang="da-DK" dirty="0" err="1">
                <a:solidFill>
                  <a:srgbClr val="FF0000"/>
                </a:solidFill>
              </a:rPr>
              <a:t>win</a:t>
            </a:r>
            <a:r>
              <a:rPr lang="da-DK" dirty="0">
                <a:solidFill>
                  <a:srgbClr val="FF0000"/>
                </a:solidFill>
              </a:rPr>
              <a:t>, </a:t>
            </a:r>
            <a:r>
              <a:rPr lang="da-DK" dirty="0" err="1">
                <a:solidFill>
                  <a:srgbClr val="FF0000"/>
                </a:solidFill>
              </a:rPr>
              <a:t>you</a:t>
            </a:r>
            <a:r>
              <a:rPr lang="da-DK" dirty="0">
                <a:solidFill>
                  <a:srgbClr val="FF0000"/>
                </a:solidFill>
              </a:rPr>
              <a:t> have to </a:t>
            </a:r>
            <a:r>
              <a:rPr lang="da-DK" dirty="0" err="1">
                <a:solidFill>
                  <a:srgbClr val="FF0000"/>
                </a:solidFill>
              </a:rPr>
              <a:t>be</a:t>
            </a:r>
            <a:r>
              <a:rPr lang="da-DK" dirty="0">
                <a:solidFill>
                  <a:srgbClr val="FF0000"/>
                </a:solidFill>
              </a:rPr>
              <a:t> as </a:t>
            </a:r>
            <a:r>
              <a:rPr lang="da-DK" dirty="0" err="1">
                <a:solidFill>
                  <a:srgbClr val="FF0000"/>
                </a:solidFill>
              </a:rPr>
              <a:t>pursuasive</a:t>
            </a:r>
            <a:r>
              <a:rPr lang="da-DK" dirty="0">
                <a:solidFill>
                  <a:srgbClr val="FF0000"/>
                </a:solidFill>
              </a:rPr>
              <a:t> as an</a:t>
            </a:r>
          </a:p>
          <a:p>
            <a:pPr algn="ctr"/>
            <a:r>
              <a:rPr lang="da-DK" dirty="0">
                <a:solidFill>
                  <a:srgbClr val="FF0000"/>
                </a:solidFill>
              </a:rPr>
              <a:t> </a:t>
            </a:r>
            <a:r>
              <a:rPr lang="da-DK" b="1" dirty="0">
                <a:solidFill>
                  <a:srgbClr val="FF0000"/>
                </a:solidFill>
              </a:rPr>
              <a:t>”</a:t>
            </a:r>
            <a:r>
              <a:rPr lang="da-DK" b="1" dirty="0" err="1">
                <a:solidFill>
                  <a:srgbClr val="FF0000"/>
                </a:solidFill>
              </a:rPr>
              <a:t>Used</a:t>
            </a:r>
            <a:r>
              <a:rPr lang="da-DK" b="1" dirty="0">
                <a:solidFill>
                  <a:srgbClr val="FF0000"/>
                </a:solidFill>
              </a:rPr>
              <a:t> Car Dealer”!</a:t>
            </a:r>
            <a:endParaRPr lang="da-DK" dirty="0">
              <a:solidFill>
                <a:srgbClr val="FF0000"/>
              </a:solidFill>
            </a:endParaRPr>
          </a:p>
        </p:txBody>
      </p:sp>
    </p:spTree>
    <p:extLst>
      <p:ext uri="{BB962C8B-B14F-4D97-AF65-F5344CB8AC3E}">
        <p14:creationId xmlns:p14="http://schemas.microsoft.com/office/powerpoint/2010/main" val="26384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7</a:t>
            </a:fld>
            <a:endParaRPr lang="en-US" dirty="0"/>
          </a:p>
        </p:txBody>
      </p:sp>
      <p:sp>
        <p:nvSpPr>
          <p:cNvPr id="3" name="Titel 2"/>
          <p:cNvSpPr>
            <a:spLocks noGrp="1"/>
          </p:cNvSpPr>
          <p:nvPr>
            <p:ph type="title"/>
          </p:nvPr>
        </p:nvSpPr>
        <p:spPr>
          <a:xfrm>
            <a:off x="587374" y="370290"/>
            <a:ext cx="10400666" cy="1474385"/>
          </a:xfrm>
        </p:spPr>
        <p:txBody>
          <a:bodyPr/>
          <a:lstStyle/>
          <a:p>
            <a:r>
              <a:rPr lang="da-DK" dirty="0"/>
              <a:t>IFD Evaluation </a:t>
            </a:r>
            <a:r>
              <a:rPr lang="da-DK" dirty="0" err="1"/>
              <a:t>Criteria</a:t>
            </a:r>
            <a:r>
              <a:rPr lang="da-DK" dirty="0"/>
              <a:t> (i):</a:t>
            </a:r>
          </a:p>
        </p:txBody>
      </p:sp>
      <p:sp>
        <p:nvSpPr>
          <p:cNvPr id="4" name="Pladsholder til tekst 3"/>
          <p:cNvSpPr>
            <a:spLocks noGrp="1"/>
          </p:cNvSpPr>
          <p:nvPr>
            <p:ph type="body" sz="quarter" idx="12"/>
          </p:nvPr>
        </p:nvSpPr>
        <p:spPr>
          <a:xfrm>
            <a:off x="587375" y="1440497"/>
            <a:ext cx="10620094" cy="3704284"/>
          </a:xfrm>
        </p:spPr>
        <p:txBody>
          <a:bodyPr>
            <a:noAutofit/>
          </a:bodyPr>
          <a:lstStyle/>
          <a:p>
            <a:pPr marL="0" indent="0">
              <a:buNone/>
            </a:pPr>
            <a:r>
              <a:rPr lang="en-US" sz="2400" b="1" dirty="0"/>
              <a:t>Quality of research and innovation</a:t>
            </a:r>
            <a:r>
              <a:rPr lang="en-US" sz="2400" dirty="0"/>
              <a:t>:</a:t>
            </a:r>
          </a:p>
          <a:p>
            <a:r>
              <a:rPr lang="en-US" sz="2400" dirty="0"/>
              <a:t>IFD is looking for cutting-edge ideas with a </a:t>
            </a:r>
            <a:r>
              <a:rPr lang="en-US" sz="2400" b="1" dirty="0"/>
              <a:t>high level of research and innovation that offer solutions to relevant and specific needs</a:t>
            </a:r>
            <a:r>
              <a:rPr lang="en-US" sz="2400" dirty="0"/>
              <a:t>. The research and innovation excellence is assessed in terms of originality, state-of-the-art and combination of new methods. </a:t>
            </a:r>
          </a:p>
          <a:p>
            <a:r>
              <a:rPr lang="en-US" sz="2400" dirty="0"/>
              <a:t>Furthermore, we focus on the partner composition and </a:t>
            </a:r>
            <a:r>
              <a:rPr lang="en-US" sz="2400" b="1" dirty="0"/>
              <a:t>inclusion of relevant competencies and qualifications that together contribute to the idea, solution and value creation of the project</a:t>
            </a:r>
            <a:r>
              <a:rPr lang="en-US" sz="2400" dirty="0"/>
              <a:t>, including potential involvement of relevant international partners.</a:t>
            </a:r>
            <a:endParaRPr lang="da-DK" sz="2400" dirty="0"/>
          </a:p>
        </p:txBody>
      </p:sp>
    </p:spTree>
    <p:extLst>
      <p:ext uri="{BB962C8B-B14F-4D97-AF65-F5344CB8AC3E}">
        <p14:creationId xmlns:p14="http://schemas.microsoft.com/office/powerpoint/2010/main" val="200219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8</a:t>
            </a:fld>
            <a:endParaRPr lang="en-US" dirty="0"/>
          </a:p>
        </p:txBody>
      </p:sp>
      <p:sp>
        <p:nvSpPr>
          <p:cNvPr id="3" name="Titel 2"/>
          <p:cNvSpPr>
            <a:spLocks noGrp="1"/>
          </p:cNvSpPr>
          <p:nvPr>
            <p:ph type="title"/>
          </p:nvPr>
        </p:nvSpPr>
        <p:spPr>
          <a:xfrm>
            <a:off x="587374" y="370290"/>
            <a:ext cx="9120506" cy="1474385"/>
          </a:xfrm>
        </p:spPr>
        <p:txBody>
          <a:bodyPr/>
          <a:lstStyle/>
          <a:p>
            <a:r>
              <a:rPr lang="da-DK" dirty="0"/>
              <a:t>IFD Evaluation </a:t>
            </a:r>
            <a:r>
              <a:rPr lang="da-DK" dirty="0" err="1"/>
              <a:t>Criteria</a:t>
            </a:r>
            <a:r>
              <a:rPr lang="da-DK" dirty="0"/>
              <a:t> (ii):</a:t>
            </a:r>
          </a:p>
        </p:txBody>
      </p:sp>
      <p:sp>
        <p:nvSpPr>
          <p:cNvPr id="4" name="Pladsholder til tekst 3"/>
          <p:cNvSpPr>
            <a:spLocks noGrp="1"/>
          </p:cNvSpPr>
          <p:nvPr>
            <p:ph type="body" sz="quarter" idx="12"/>
          </p:nvPr>
        </p:nvSpPr>
        <p:spPr>
          <a:xfrm>
            <a:off x="587375" y="1074737"/>
            <a:ext cx="10620094" cy="3704284"/>
          </a:xfrm>
        </p:spPr>
        <p:txBody>
          <a:bodyPr>
            <a:noAutofit/>
          </a:bodyPr>
          <a:lstStyle/>
          <a:p>
            <a:pPr marL="0" indent="0">
              <a:buNone/>
            </a:pPr>
            <a:r>
              <a:rPr lang="en-US" sz="2400" b="1" dirty="0"/>
              <a:t>Value creation during and after the project period:</a:t>
            </a:r>
            <a:r>
              <a:rPr lang="en-US" sz="2400" dirty="0"/>
              <a:t> </a:t>
            </a:r>
          </a:p>
          <a:p>
            <a:r>
              <a:rPr lang="en-US" sz="2400" dirty="0"/>
              <a:t>Value creation is understood in broad terms, among others, as targeted innovation activities that </a:t>
            </a:r>
            <a:r>
              <a:rPr lang="en-US" sz="2400" b="1" dirty="0"/>
              <a:t>solve major societal challenges</a:t>
            </a:r>
            <a:r>
              <a:rPr lang="en-US" sz="2400" dirty="0"/>
              <a:t>. Examples are: </a:t>
            </a:r>
          </a:p>
          <a:p>
            <a:pPr lvl="1"/>
            <a:r>
              <a:rPr lang="en-US" sz="2000" dirty="0"/>
              <a:t>Reduced costs for the society, </a:t>
            </a:r>
          </a:p>
          <a:p>
            <a:pPr lvl="1"/>
            <a:r>
              <a:rPr lang="en-US" sz="2000" dirty="0"/>
              <a:t>reduced environmental –or resource footprints, </a:t>
            </a:r>
          </a:p>
          <a:p>
            <a:pPr lvl="1"/>
            <a:r>
              <a:rPr lang="en-US" sz="2000" dirty="0"/>
              <a:t>Improved quality of life, </a:t>
            </a:r>
            <a:r>
              <a:rPr lang="en-US" sz="2000" dirty="0" err="1"/>
              <a:t>optimised</a:t>
            </a:r>
            <a:r>
              <a:rPr lang="en-US" sz="2000" dirty="0"/>
              <a:t> processes, </a:t>
            </a:r>
          </a:p>
          <a:p>
            <a:pPr lvl="1"/>
            <a:r>
              <a:rPr lang="en-US" sz="2000" dirty="0"/>
              <a:t>Increased revenue from domestic sales or exports, etc. </a:t>
            </a:r>
          </a:p>
          <a:p>
            <a:pPr marL="338138" lvl="1" indent="0">
              <a:buNone/>
            </a:pPr>
            <a:r>
              <a:rPr lang="en-US" sz="2400" dirty="0"/>
              <a:t>It is important that the </a:t>
            </a:r>
            <a:r>
              <a:rPr lang="en-US" sz="2400" b="1" dirty="0"/>
              <a:t>application makes probable an estimated and expected value creation of the project</a:t>
            </a:r>
            <a:r>
              <a:rPr lang="en-US" sz="2400" dirty="0"/>
              <a:t> in terms of quantitative and/or qualitative measures, based on expected launch or </a:t>
            </a:r>
            <a:r>
              <a:rPr lang="en-US" sz="2400" b="1" dirty="0"/>
              <a:t>implementation into the society, even if this happens after the investment period</a:t>
            </a:r>
            <a:r>
              <a:rPr lang="en-US" sz="2400" dirty="0"/>
              <a:t>.</a:t>
            </a:r>
            <a:endParaRPr lang="da-DK" sz="2400" dirty="0"/>
          </a:p>
        </p:txBody>
      </p:sp>
    </p:spTree>
    <p:extLst>
      <p:ext uri="{BB962C8B-B14F-4D97-AF65-F5344CB8AC3E}">
        <p14:creationId xmlns:p14="http://schemas.microsoft.com/office/powerpoint/2010/main" val="223921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9</a:t>
            </a:fld>
            <a:endParaRPr lang="en-US" dirty="0"/>
          </a:p>
        </p:txBody>
      </p:sp>
      <p:sp>
        <p:nvSpPr>
          <p:cNvPr id="3" name="Titel 2"/>
          <p:cNvSpPr>
            <a:spLocks noGrp="1"/>
          </p:cNvSpPr>
          <p:nvPr>
            <p:ph type="title"/>
          </p:nvPr>
        </p:nvSpPr>
        <p:spPr>
          <a:xfrm>
            <a:off x="587374" y="309330"/>
            <a:ext cx="8175626" cy="1474385"/>
          </a:xfrm>
        </p:spPr>
        <p:txBody>
          <a:bodyPr/>
          <a:lstStyle/>
          <a:p>
            <a:r>
              <a:rPr lang="da-DK" dirty="0"/>
              <a:t>IFD Evaluation </a:t>
            </a:r>
            <a:r>
              <a:rPr lang="da-DK" dirty="0" err="1"/>
              <a:t>Criteria</a:t>
            </a:r>
            <a:r>
              <a:rPr lang="da-DK" dirty="0"/>
              <a:t> (iii):</a:t>
            </a:r>
          </a:p>
        </p:txBody>
      </p:sp>
      <p:sp>
        <p:nvSpPr>
          <p:cNvPr id="4" name="Pladsholder til tekst 3"/>
          <p:cNvSpPr>
            <a:spLocks noGrp="1"/>
          </p:cNvSpPr>
          <p:nvPr>
            <p:ph type="body" sz="quarter" idx="12"/>
          </p:nvPr>
        </p:nvSpPr>
        <p:spPr>
          <a:xfrm>
            <a:off x="587375" y="1410017"/>
            <a:ext cx="10620094" cy="3704284"/>
          </a:xfrm>
        </p:spPr>
        <p:txBody>
          <a:bodyPr>
            <a:noAutofit/>
          </a:bodyPr>
          <a:lstStyle/>
          <a:p>
            <a:r>
              <a:rPr lang="en-US" sz="2200" b="1" dirty="0"/>
              <a:t>Efficiency of project execution:</a:t>
            </a:r>
            <a:r>
              <a:rPr lang="en-US" sz="2200" dirty="0"/>
              <a:t> </a:t>
            </a:r>
          </a:p>
          <a:p>
            <a:r>
              <a:rPr lang="en-US" sz="2200" dirty="0"/>
              <a:t>The application has to have an operational project plan where the project is </a:t>
            </a:r>
            <a:r>
              <a:rPr lang="en-US" sz="2200" dirty="0" err="1"/>
              <a:t>organised</a:t>
            </a:r>
            <a:r>
              <a:rPr lang="en-US" sz="2200" dirty="0"/>
              <a:t> in work packages. We need to understand how the project will come to life, and which steps it will follow. </a:t>
            </a:r>
          </a:p>
          <a:p>
            <a:r>
              <a:rPr lang="en-US" sz="2200" dirty="0"/>
              <a:t>A good project has a </a:t>
            </a:r>
            <a:r>
              <a:rPr lang="en-US" sz="2200" b="1" dirty="0"/>
              <a:t>team composition that matches the project´s objectives</a:t>
            </a:r>
            <a:r>
              <a:rPr lang="en-US" sz="2200" dirty="0"/>
              <a:t>. IFD considers diversity in the projects team as a resource; greater diversity helps bringing the performance on measures such as innovation, collaboration and critical thinking to a higher level. </a:t>
            </a:r>
            <a:r>
              <a:rPr lang="en-US" sz="2200" b="1" dirty="0"/>
              <a:t>Ideally, the main beneficiaries of the project are part of the team.</a:t>
            </a:r>
            <a:endParaRPr lang="da-DK" sz="2200" b="1" dirty="0"/>
          </a:p>
        </p:txBody>
      </p:sp>
    </p:spTree>
    <p:extLst>
      <p:ext uri="{BB962C8B-B14F-4D97-AF65-F5344CB8AC3E}">
        <p14:creationId xmlns:p14="http://schemas.microsoft.com/office/powerpoint/2010/main" val="3261805680"/>
      </p:ext>
    </p:extLst>
  </p:cSld>
  <p:clrMapOvr>
    <a:masterClrMapping/>
  </p:clrMapOvr>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2.xml><?xml version="1.0" encoding="utf-8"?>
<a:theme xmlns:a="http://schemas.openxmlformats.org/drawingml/2006/main" name="AAU PowerPoint - Blue">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9317A137-B940-47C4-9CBA-CAC799E9FD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3630C52234DFD4980050D75A96AE92D" ma:contentTypeVersion="9" ma:contentTypeDescription="Opret et nyt dokument." ma:contentTypeScope="" ma:versionID="bc3a4c96356a001c12c01b5ab8721509">
  <xsd:schema xmlns:xsd="http://www.w3.org/2001/XMLSchema" xmlns:xs="http://www.w3.org/2001/XMLSchema" xmlns:p="http://schemas.microsoft.com/office/2006/metadata/properties" xmlns:ns3="38ddc60a-bacc-46b0-a242-65fc0b1557c3" targetNamespace="http://schemas.microsoft.com/office/2006/metadata/properties" ma:root="true" ma:fieldsID="7c496ed9f1cf8f51680a7c2ca9ee4af2" ns3:_="">
    <xsd:import namespace="38ddc60a-bacc-46b0-a242-65fc0b1557c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ddc60a-bacc-46b0-a242-65fc0b1557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603602-65E0-48FA-BF06-563C46D1CC25}">
  <ds:schemaRefs>
    <ds:schemaRef ds:uri="38ddc60a-bacc-46b0-a242-65fc0b1557c3"/>
    <ds:schemaRef ds:uri="http://schemas.microsoft.com/office/2006/metadata/properties"/>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s>
</ds:datastoreItem>
</file>

<file path=customXml/itemProps2.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3.xml><?xml version="1.0" encoding="utf-8"?>
<ds:datastoreItem xmlns:ds="http://schemas.openxmlformats.org/officeDocument/2006/customXml" ds:itemID="{9342D100-D51E-4435-8522-C9FDD607A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ddc60a-bacc-46b0-a242-65fc0b1557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AAU 16_9 (DA)</Template>
  <TotalTime>11100</TotalTime>
  <Words>1552</Words>
  <Application>Microsoft Office PowerPoint</Application>
  <PresentationFormat>Widescreen</PresentationFormat>
  <Paragraphs>194</Paragraphs>
  <Slides>19</Slides>
  <Notes>0</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19</vt:i4>
      </vt:variant>
    </vt:vector>
  </HeadingPairs>
  <TitlesOfParts>
    <vt:vector size="26" baseType="lpstr">
      <vt:lpstr>Arial</vt:lpstr>
      <vt:lpstr>Arial Black</vt:lpstr>
      <vt:lpstr>Calibri</vt:lpstr>
      <vt:lpstr>Montserrat Medium</vt:lpstr>
      <vt:lpstr>Times New Roman</vt:lpstr>
      <vt:lpstr>AAU PowerPoint</vt:lpstr>
      <vt:lpstr>AAU PowerPoint - Blue</vt:lpstr>
      <vt:lpstr>Development of Value creation in Dialogue with Partners  IFD-SSH Call october 2020</vt:lpstr>
      <vt:lpstr>Call Objective - Its about partnerships &amp; Societal Challenges</vt:lpstr>
      <vt:lpstr>Value Creation in research focused projects</vt:lpstr>
      <vt:lpstr>Value creation in research-focused projects</vt:lpstr>
      <vt:lpstr>Value Creation in collaborative EU/IFD  projects</vt:lpstr>
      <vt:lpstr>IFD has a mindset of a Capital Fund!</vt:lpstr>
      <vt:lpstr>IFD Evaluation Criteria (i):</vt:lpstr>
      <vt:lpstr>IFD Evaluation Criteria (ii):</vt:lpstr>
      <vt:lpstr>IFD Evaluation Criteria (iii):</vt:lpstr>
      <vt:lpstr>IFD Evaluation Criteria (iv):</vt:lpstr>
      <vt:lpstr>How to create Value in projects:</vt:lpstr>
      <vt:lpstr>Value from excellence:</vt:lpstr>
      <vt:lpstr>Building the consortium:</vt:lpstr>
      <vt:lpstr>Create a virtual company</vt:lpstr>
      <vt:lpstr>Co-Financing:</vt:lpstr>
      <vt:lpstr>PowerPoint-præsentation</vt:lpstr>
      <vt:lpstr>”The good proposal”</vt:lpstr>
      <vt:lpstr>PowerPoint-præsentation</vt:lpstr>
      <vt:lpstr>Evaluation criteria from IFD:</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Strategisk indsats for øget hjemtag fra Innovationsfonden 200</dc:title>
  <dc:creator>Esben Ahlmann Hjuler</dc:creator>
  <cp:lastModifiedBy>Ina Drejer</cp:lastModifiedBy>
  <cp:revision>57</cp:revision>
  <cp:lastPrinted>2020-02-27T15:04:27Z</cp:lastPrinted>
  <dcterms:created xsi:type="dcterms:W3CDTF">2020-02-10T18:58:50Z</dcterms:created>
  <dcterms:modified xsi:type="dcterms:W3CDTF">2020-10-21T12:50:47Z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0x01010083630C52234DFD4980050D75A96AE92D</vt:lpwstr>
  </property>
  <property fmtid="{D5CDD505-2E9C-101B-9397-08002B2CF9AE}" pid="3" name="Order">
    <vt:r8>1350000</vt:r8>
  </property>
</Properties>
</file>