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4"/>
    <p:sldMasterId id="2147484005" r:id="rId5"/>
  </p:sldMasterIdLst>
  <p:notesMasterIdLst>
    <p:notesMasterId r:id="rId26"/>
  </p:notesMasterIdLst>
  <p:handoutMasterIdLst>
    <p:handoutMasterId r:id="rId27"/>
  </p:handoutMasterIdLst>
  <p:sldIdLst>
    <p:sldId id="393" r:id="rId6"/>
    <p:sldId id="398" r:id="rId7"/>
    <p:sldId id="418" r:id="rId8"/>
    <p:sldId id="419" r:id="rId9"/>
    <p:sldId id="420" r:id="rId10"/>
    <p:sldId id="435" r:id="rId11"/>
    <p:sldId id="431" r:id="rId12"/>
    <p:sldId id="432" r:id="rId13"/>
    <p:sldId id="433" r:id="rId14"/>
    <p:sldId id="434" r:id="rId15"/>
    <p:sldId id="422" r:id="rId16"/>
    <p:sldId id="423" r:id="rId17"/>
    <p:sldId id="436" r:id="rId18"/>
    <p:sldId id="437" r:id="rId19"/>
    <p:sldId id="438" r:id="rId20"/>
    <p:sldId id="424" r:id="rId21"/>
    <p:sldId id="425" r:id="rId22"/>
    <p:sldId id="426" r:id="rId23"/>
    <p:sldId id="427" r:id="rId24"/>
    <p:sldId id="439" r:id="rId25"/>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93"/>
            <p14:sldId id="398"/>
            <p14:sldId id="418"/>
            <p14:sldId id="419"/>
            <p14:sldId id="420"/>
            <p14:sldId id="435"/>
            <p14:sldId id="431"/>
            <p14:sldId id="432"/>
            <p14:sldId id="433"/>
            <p14:sldId id="434"/>
            <p14:sldId id="422"/>
            <p14:sldId id="423"/>
            <p14:sldId id="436"/>
            <p14:sldId id="437"/>
            <p14:sldId id="438"/>
            <p14:sldId id="424"/>
            <p14:sldId id="425"/>
            <p14:sldId id="426"/>
            <p14:sldId id="427"/>
            <p14:sldId id="4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a Drejer" initials="ID" lastIdx="1" clrIdx="0">
    <p:extLst>
      <p:ext uri="{19B8F6BF-5375-455C-9EA6-DF929625EA0E}">
        <p15:presenceInfo xmlns:p15="http://schemas.microsoft.com/office/powerpoint/2012/main" userId="S-1-5-21-2266101958-3183317287-502182120-6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978" autoAdjust="0"/>
    <p:restoredTop sz="93651" autoAdjust="0"/>
  </p:normalViewPr>
  <p:slideViewPr>
    <p:cSldViewPr snapToGrid="0" snapToObjects="1">
      <p:cViewPr varScale="1">
        <p:scale>
          <a:sx n="73" d="100"/>
          <a:sy n="73" d="100"/>
        </p:scale>
        <p:origin x="9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ub.aau.dk\Fileshares\VBNdrev\03_Forskningsanalyse%20og%20ledelsesinformation\2020\01_Institutrapport\1_F&#230;lles_institutter\Publikationstype-29_04_2020%20(2).x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b.aau.dk\Fileshares\VBNdrev\03_Forskningsanalyse%20og%20ledelsesinformation\2020\01_Institutrapport\1_F&#230;lles_institutter\BFI-levels\BFI-levels_2015-2019_dept_15-05-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72.28.14.4\ds\Rapporter\02_AAU%20Forskningsanalyse\2020\01_Institutrapport\BFI-impact\BFI-Level_Impact_deptbusiman_02-06-20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pivotSource>
    <c:name>[Publikationstype-29_04_2020 (2).xls.xlsx]Business!PivotTable16</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0"/>
          <c:order val="0"/>
          <c:tx>
            <c:strRef>
              <c:f>Business!$B$3:$B$4</c:f>
              <c:strCache>
                <c:ptCount val="1"/>
                <c:pt idx="0">
                  <c:v>2015</c:v>
                </c:pt>
              </c:strCache>
            </c:strRef>
          </c:tx>
          <c:spPr>
            <a:solidFill>
              <a:schemeClr val="accent1"/>
            </a:solidFill>
            <a:ln>
              <a:noFill/>
            </a:ln>
            <a:effectLst/>
          </c:spPr>
          <c:invertIfNegative val="0"/>
          <c:cat>
            <c:strRef>
              <c:f>Business!$A$5:$A$16</c:f>
              <c:strCache>
                <c:ptCount val="11"/>
                <c:pt idx="0">
                  <c:v>Contribution to journal</c:v>
                </c:pt>
                <c:pt idx="1">
                  <c:v>Other</c:v>
                </c:pt>
                <c:pt idx="2">
                  <c:v>Book chapter</c:v>
                </c:pt>
                <c:pt idx="3">
                  <c:v>Conference article</c:v>
                </c:pt>
                <c:pt idx="4">
                  <c:v>Abstract</c:v>
                </c:pt>
                <c:pt idx="5">
                  <c:v>Book</c:v>
                </c:pt>
                <c:pt idx="6">
                  <c:v>Report</c:v>
                </c:pt>
                <c:pt idx="7">
                  <c:v>Ph.D. thesis</c:v>
                </c:pt>
                <c:pt idx="8">
                  <c:v>Anthology</c:v>
                </c:pt>
                <c:pt idx="9">
                  <c:v>Poster</c:v>
                </c:pt>
                <c:pt idx="10">
                  <c:v>Report chapter</c:v>
                </c:pt>
              </c:strCache>
            </c:strRef>
          </c:cat>
          <c:val>
            <c:numRef>
              <c:f>Business!$B$5:$B$16</c:f>
              <c:numCache>
                <c:formatCode>General</c:formatCode>
                <c:ptCount val="11"/>
                <c:pt idx="0">
                  <c:v>78</c:v>
                </c:pt>
                <c:pt idx="1">
                  <c:v>57</c:v>
                </c:pt>
                <c:pt idx="2">
                  <c:v>49</c:v>
                </c:pt>
                <c:pt idx="3">
                  <c:v>27</c:v>
                </c:pt>
                <c:pt idx="4">
                  <c:v>17</c:v>
                </c:pt>
                <c:pt idx="5">
                  <c:v>11</c:v>
                </c:pt>
                <c:pt idx="6">
                  <c:v>12</c:v>
                </c:pt>
                <c:pt idx="7">
                  <c:v>8</c:v>
                </c:pt>
                <c:pt idx="8">
                  <c:v>8</c:v>
                </c:pt>
                <c:pt idx="9">
                  <c:v>3</c:v>
                </c:pt>
                <c:pt idx="10">
                  <c:v>1</c:v>
                </c:pt>
              </c:numCache>
            </c:numRef>
          </c:val>
          <c:extLst>
            <c:ext xmlns:c16="http://schemas.microsoft.com/office/drawing/2014/chart" uri="{C3380CC4-5D6E-409C-BE32-E72D297353CC}">
              <c16:uniqueId val="{00000000-E544-4ED7-9C10-2A92226CD955}"/>
            </c:ext>
          </c:extLst>
        </c:ser>
        <c:ser>
          <c:idx val="1"/>
          <c:order val="1"/>
          <c:tx>
            <c:strRef>
              <c:f>Business!$C$3:$C$4</c:f>
              <c:strCache>
                <c:ptCount val="1"/>
                <c:pt idx="0">
                  <c:v>2016</c:v>
                </c:pt>
              </c:strCache>
            </c:strRef>
          </c:tx>
          <c:spPr>
            <a:solidFill>
              <a:schemeClr val="accent3"/>
            </a:solidFill>
            <a:ln>
              <a:noFill/>
            </a:ln>
            <a:effectLst/>
          </c:spPr>
          <c:invertIfNegative val="0"/>
          <c:cat>
            <c:strRef>
              <c:f>Business!$A$5:$A$16</c:f>
              <c:strCache>
                <c:ptCount val="11"/>
                <c:pt idx="0">
                  <c:v>Contribution to journal</c:v>
                </c:pt>
                <c:pt idx="1">
                  <c:v>Other</c:v>
                </c:pt>
                <c:pt idx="2">
                  <c:v>Book chapter</c:v>
                </c:pt>
                <c:pt idx="3">
                  <c:v>Conference article</c:v>
                </c:pt>
                <c:pt idx="4">
                  <c:v>Abstract</c:v>
                </c:pt>
                <c:pt idx="5">
                  <c:v>Book</c:v>
                </c:pt>
                <c:pt idx="6">
                  <c:v>Report</c:v>
                </c:pt>
                <c:pt idx="7">
                  <c:v>Ph.D. thesis</c:v>
                </c:pt>
                <c:pt idx="8">
                  <c:v>Anthology</c:v>
                </c:pt>
                <c:pt idx="9">
                  <c:v>Poster</c:v>
                </c:pt>
                <c:pt idx="10">
                  <c:v>Report chapter</c:v>
                </c:pt>
              </c:strCache>
            </c:strRef>
          </c:cat>
          <c:val>
            <c:numRef>
              <c:f>Business!$C$5:$C$16</c:f>
              <c:numCache>
                <c:formatCode>General</c:formatCode>
                <c:ptCount val="11"/>
                <c:pt idx="0">
                  <c:v>110</c:v>
                </c:pt>
                <c:pt idx="1">
                  <c:v>72</c:v>
                </c:pt>
                <c:pt idx="2">
                  <c:v>60</c:v>
                </c:pt>
                <c:pt idx="3">
                  <c:v>27</c:v>
                </c:pt>
                <c:pt idx="4">
                  <c:v>20</c:v>
                </c:pt>
                <c:pt idx="5">
                  <c:v>18</c:v>
                </c:pt>
                <c:pt idx="6">
                  <c:v>10</c:v>
                </c:pt>
                <c:pt idx="7">
                  <c:v>13</c:v>
                </c:pt>
                <c:pt idx="8">
                  <c:v>7</c:v>
                </c:pt>
                <c:pt idx="9">
                  <c:v>2</c:v>
                </c:pt>
                <c:pt idx="10">
                  <c:v>1</c:v>
                </c:pt>
              </c:numCache>
            </c:numRef>
          </c:val>
          <c:extLst>
            <c:ext xmlns:c16="http://schemas.microsoft.com/office/drawing/2014/chart" uri="{C3380CC4-5D6E-409C-BE32-E72D297353CC}">
              <c16:uniqueId val="{00000001-E544-4ED7-9C10-2A92226CD955}"/>
            </c:ext>
          </c:extLst>
        </c:ser>
        <c:ser>
          <c:idx val="2"/>
          <c:order val="2"/>
          <c:tx>
            <c:strRef>
              <c:f>Business!$D$3:$D$4</c:f>
              <c:strCache>
                <c:ptCount val="1"/>
                <c:pt idx="0">
                  <c:v>2017</c:v>
                </c:pt>
              </c:strCache>
            </c:strRef>
          </c:tx>
          <c:spPr>
            <a:solidFill>
              <a:schemeClr val="accent5"/>
            </a:solidFill>
            <a:ln>
              <a:noFill/>
            </a:ln>
            <a:effectLst/>
          </c:spPr>
          <c:invertIfNegative val="0"/>
          <c:cat>
            <c:strRef>
              <c:f>Business!$A$5:$A$16</c:f>
              <c:strCache>
                <c:ptCount val="11"/>
                <c:pt idx="0">
                  <c:v>Contribution to journal</c:v>
                </c:pt>
                <c:pt idx="1">
                  <c:v>Other</c:v>
                </c:pt>
                <c:pt idx="2">
                  <c:v>Book chapter</c:v>
                </c:pt>
                <c:pt idx="3">
                  <c:v>Conference article</c:v>
                </c:pt>
                <c:pt idx="4">
                  <c:v>Abstract</c:v>
                </c:pt>
                <c:pt idx="5">
                  <c:v>Book</c:v>
                </c:pt>
                <c:pt idx="6">
                  <c:v>Report</c:v>
                </c:pt>
                <c:pt idx="7">
                  <c:v>Ph.D. thesis</c:v>
                </c:pt>
                <c:pt idx="8">
                  <c:v>Anthology</c:v>
                </c:pt>
                <c:pt idx="9">
                  <c:v>Poster</c:v>
                </c:pt>
                <c:pt idx="10">
                  <c:v>Report chapter</c:v>
                </c:pt>
              </c:strCache>
            </c:strRef>
          </c:cat>
          <c:val>
            <c:numRef>
              <c:f>Business!$D$5:$D$16</c:f>
              <c:numCache>
                <c:formatCode>General</c:formatCode>
                <c:ptCount val="11"/>
                <c:pt idx="0">
                  <c:v>90</c:v>
                </c:pt>
                <c:pt idx="1">
                  <c:v>68</c:v>
                </c:pt>
                <c:pt idx="2">
                  <c:v>36</c:v>
                </c:pt>
                <c:pt idx="3">
                  <c:v>36</c:v>
                </c:pt>
                <c:pt idx="4">
                  <c:v>23</c:v>
                </c:pt>
                <c:pt idx="5">
                  <c:v>13</c:v>
                </c:pt>
                <c:pt idx="6">
                  <c:v>8</c:v>
                </c:pt>
                <c:pt idx="7">
                  <c:v>6</c:v>
                </c:pt>
                <c:pt idx="8">
                  <c:v>6</c:v>
                </c:pt>
                <c:pt idx="9">
                  <c:v>6</c:v>
                </c:pt>
                <c:pt idx="10">
                  <c:v>1</c:v>
                </c:pt>
              </c:numCache>
            </c:numRef>
          </c:val>
          <c:extLst>
            <c:ext xmlns:c16="http://schemas.microsoft.com/office/drawing/2014/chart" uri="{C3380CC4-5D6E-409C-BE32-E72D297353CC}">
              <c16:uniqueId val="{00000002-E544-4ED7-9C10-2A92226CD955}"/>
            </c:ext>
          </c:extLst>
        </c:ser>
        <c:ser>
          <c:idx val="3"/>
          <c:order val="3"/>
          <c:tx>
            <c:strRef>
              <c:f>Business!$E$3:$E$4</c:f>
              <c:strCache>
                <c:ptCount val="1"/>
                <c:pt idx="0">
                  <c:v>2018</c:v>
                </c:pt>
              </c:strCache>
            </c:strRef>
          </c:tx>
          <c:spPr>
            <a:solidFill>
              <a:schemeClr val="accent1">
                <a:lumMod val="60000"/>
              </a:schemeClr>
            </a:solidFill>
            <a:ln>
              <a:noFill/>
            </a:ln>
            <a:effectLst/>
          </c:spPr>
          <c:invertIfNegative val="0"/>
          <c:cat>
            <c:strRef>
              <c:f>Business!$A$5:$A$16</c:f>
              <c:strCache>
                <c:ptCount val="11"/>
                <c:pt idx="0">
                  <c:v>Contribution to journal</c:v>
                </c:pt>
                <c:pt idx="1">
                  <c:v>Other</c:v>
                </c:pt>
                <c:pt idx="2">
                  <c:v>Book chapter</c:v>
                </c:pt>
                <c:pt idx="3">
                  <c:v>Conference article</c:v>
                </c:pt>
                <c:pt idx="4">
                  <c:v>Abstract</c:v>
                </c:pt>
                <c:pt idx="5">
                  <c:v>Book</c:v>
                </c:pt>
                <c:pt idx="6">
                  <c:v>Report</c:v>
                </c:pt>
                <c:pt idx="7">
                  <c:v>Ph.D. thesis</c:v>
                </c:pt>
                <c:pt idx="8">
                  <c:v>Anthology</c:v>
                </c:pt>
                <c:pt idx="9">
                  <c:v>Poster</c:v>
                </c:pt>
                <c:pt idx="10">
                  <c:v>Report chapter</c:v>
                </c:pt>
              </c:strCache>
            </c:strRef>
          </c:cat>
          <c:val>
            <c:numRef>
              <c:f>Business!$E$5:$E$16</c:f>
              <c:numCache>
                <c:formatCode>General</c:formatCode>
                <c:ptCount val="11"/>
                <c:pt idx="0">
                  <c:v>116</c:v>
                </c:pt>
                <c:pt idx="1">
                  <c:v>62</c:v>
                </c:pt>
                <c:pt idx="2">
                  <c:v>50</c:v>
                </c:pt>
                <c:pt idx="3">
                  <c:v>20</c:v>
                </c:pt>
                <c:pt idx="4">
                  <c:v>26</c:v>
                </c:pt>
                <c:pt idx="5">
                  <c:v>11</c:v>
                </c:pt>
                <c:pt idx="6">
                  <c:v>11</c:v>
                </c:pt>
                <c:pt idx="7">
                  <c:v>3</c:v>
                </c:pt>
                <c:pt idx="8">
                  <c:v>2</c:v>
                </c:pt>
                <c:pt idx="9">
                  <c:v>5</c:v>
                </c:pt>
                <c:pt idx="10">
                  <c:v>1</c:v>
                </c:pt>
              </c:numCache>
            </c:numRef>
          </c:val>
          <c:extLst>
            <c:ext xmlns:c16="http://schemas.microsoft.com/office/drawing/2014/chart" uri="{C3380CC4-5D6E-409C-BE32-E72D297353CC}">
              <c16:uniqueId val="{00000003-E544-4ED7-9C10-2A92226CD955}"/>
            </c:ext>
          </c:extLst>
        </c:ser>
        <c:ser>
          <c:idx val="4"/>
          <c:order val="4"/>
          <c:tx>
            <c:strRef>
              <c:f>Business!$F$3:$F$4</c:f>
              <c:strCache>
                <c:ptCount val="1"/>
                <c:pt idx="0">
                  <c:v>2019</c:v>
                </c:pt>
              </c:strCache>
            </c:strRef>
          </c:tx>
          <c:spPr>
            <a:solidFill>
              <a:schemeClr val="accent3">
                <a:lumMod val="60000"/>
              </a:schemeClr>
            </a:solidFill>
            <a:ln>
              <a:noFill/>
            </a:ln>
            <a:effectLst/>
          </c:spPr>
          <c:invertIfNegative val="0"/>
          <c:cat>
            <c:strRef>
              <c:f>Business!$A$5:$A$16</c:f>
              <c:strCache>
                <c:ptCount val="11"/>
                <c:pt idx="0">
                  <c:v>Contribution to journal</c:v>
                </c:pt>
                <c:pt idx="1">
                  <c:v>Other</c:v>
                </c:pt>
                <c:pt idx="2">
                  <c:v>Book chapter</c:v>
                </c:pt>
                <c:pt idx="3">
                  <c:v>Conference article</c:v>
                </c:pt>
                <c:pt idx="4">
                  <c:v>Abstract</c:v>
                </c:pt>
                <c:pt idx="5">
                  <c:v>Book</c:v>
                </c:pt>
                <c:pt idx="6">
                  <c:v>Report</c:v>
                </c:pt>
                <c:pt idx="7">
                  <c:v>Ph.D. thesis</c:v>
                </c:pt>
                <c:pt idx="8">
                  <c:v>Anthology</c:v>
                </c:pt>
                <c:pt idx="9">
                  <c:v>Poster</c:v>
                </c:pt>
                <c:pt idx="10">
                  <c:v>Report chapter</c:v>
                </c:pt>
              </c:strCache>
            </c:strRef>
          </c:cat>
          <c:val>
            <c:numRef>
              <c:f>Business!$F$5:$F$16</c:f>
              <c:numCache>
                <c:formatCode>General</c:formatCode>
                <c:ptCount val="11"/>
                <c:pt idx="0">
                  <c:v>84</c:v>
                </c:pt>
                <c:pt idx="1">
                  <c:v>59</c:v>
                </c:pt>
                <c:pt idx="2">
                  <c:v>47</c:v>
                </c:pt>
                <c:pt idx="3">
                  <c:v>9</c:v>
                </c:pt>
                <c:pt idx="4">
                  <c:v>19</c:v>
                </c:pt>
                <c:pt idx="5">
                  <c:v>12</c:v>
                </c:pt>
                <c:pt idx="6">
                  <c:v>8</c:v>
                </c:pt>
                <c:pt idx="7">
                  <c:v>1</c:v>
                </c:pt>
                <c:pt idx="8">
                  <c:v>5</c:v>
                </c:pt>
                <c:pt idx="9">
                  <c:v>2</c:v>
                </c:pt>
              </c:numCache>
            </c:numRef>
          </c:val>
          <c:extLst>
            <c:ext xmlns:c16="http://schemas.microsoft.com/office/drawing/2014/chart" uri="{C3380CC4-5D6E-409C-BE32-E72D297353CC}">
              <c16:uniqueId val="{00000004-E544-4ED7-9C10-2A92226CD955}"/>
            </c:ext>
          </c:extLst>
        </c:ser>
        <c:dLbls>
          <c:showLegendKey val="0"/>
          <c:showVal val="0"/>
          <c:showCatName val="0"/>
          <c:showSerName val="0"/>
          <c:showPercent val="0"/>
          <c:showBubbleSize val="0"/>
        </c:dLbls>
        <c:gapWidth val="219"/>
        <c:overlap val="-27"/>
        <c:axId val="874532584"/>
        <c:axId val="874532912"/>
      </c:barChart>
      <c:catAx>
        <c:axId val="87453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532912"/>
        <c:crosses val="autoZero"/>
        <c:auto val="1"/>
        <c:lblAlgn val="ctr"/>
        <c:lblOffset val="100"/>
        <c:noMultiLvlLbl val="0"/>
      </c:catAx>
      <c:valAx>
        <c:axId val="87453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532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pivotSource>
    <c:name>[BFI-levels_2015-2019_dept_15-05-2020.xlsx]deptbuss!PivotTable36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s>
    <c:plotArea>
      <c:layout/>
      <c:barChart>
        <c:barDir val="col"/>
        <c:grouping val="clustered"/>
        <c:varyColors val="0"/>
        <c:ser>
          <c:idx val="0"/>
          <c:order val="0"/>
          <c:tx>
            <c:strRef>
              <c:f>deptbuss!$B$3</c:f>
              <c:strCache>
                <c:ptCount val="1"/>
                <c:pt idx="0">
                  <c:v>Total</c:v>
                </c:pt>
              </c:strCache>
            </c:strRef>
          </c:tx>
          <c:spPr>
            <a:solidFill>
              <a:schemeClr val="accent1"/>
            </a:solidFill>
            <a:ln>
              <a:noFill/>
            </a:ln>
            <a:effectLst/>
          </c:spPr>
          <c:invertIfNegative val="0"/>
          <c:dPt>
            <c:idx val="0"/>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0-181B-48B3-90BB-D6A3ADADC752}"/>
              </c:ext>
            </c:extLst>
          </c:dPt>
          <c:dPt>
            <c:idx val="2"/>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1-181B-48B3-90BB-D6A3ADADC752}"/>
              </c:ext>
            </c:extLst>
          </c:dPt>
          <c:dPt>
            <c:idx val="4"/>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2-181B-48B3-90BB-D6A3ADADC752}"/>
              </c:ext>
            </c:extLst>
          </c:dPt>
          <c:dPt>
            <c:idx val="6"/>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3-181B-48B3-90BB-D6A3ADADC752}"/>
              </c:ext>
            </c:extLst>
          </c:dPt>
          <c:dPt>
            <c:idx val="8"/>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4-181B-48B3-90BB-D6A3ADADC752}"/>
              </c:ext>
            </c:extLst>
          </c:dPt>
          <c:cat>
            <c:multiLvlStrRef>
              <c:f>deptbuss!$A$4:$A$18</c:f>
              <c:multiLvlStrCache>
                <c:ptCount val="10"/>
                <c:lvl>
                  <c:pt idx="0">
                    <c:v>1</c:v>
                  </c:pt>
                  <c:pt idx="1">
                    <c:v>2</c:v>
                  </c:pt>
                  <c:pt idx="2">
                    <c:v>1</c:v>
                  </c:pt>
                  <c:pt idx="3">
                    <c:v>2</c:v>
                  </c:pt>
                  <c:pt idx="4">
                    <c:v>1</c:v>
                  </c:pt>
                  <c:pt idx="5">
                    <c:v>2</c:v>
                  </c:pt>
                  <c:pt idx="6">
                    <c:v>1</c:v>
                  </c:pt>
                  <c:pt idx="7">
                    <c:v>2</c:v>
                  </c:pt>
                  <c:pt idx="8">
                    <c:v>1</c:v>
                  </c:pt>
                  <c:pt idx="9">
                    <c:v>2</c:v>
                  </c:pt>
                </c:lvl>
                <c:lvl>
                  <c:pt idx="0">
                    <c:v>2015</c:v>
                  </c:pt>
                  <c:pt idx="2">
                    <c:v>2016</c:v>
                  </c:pt>
                  <c:pt idx="4">
                    <c:v>2017</c:v>
                  </c:pt>
                  <c:pt idx="6">
                    <c:v>2018</c:v>
                  </c:pt>
                  <c:pt idx="8">
                    <c:v>2019</c:v>
                  </c:pt>
                </c:lvl>
              </c:multiLvlStrCache>
            </c:multiLvlStrRef>
          </c:cat>
          <c:val>
            <c:numRef>
              <c:f>deptbuss!$B$4:$B$18</c:f>
              <c:numCache>
                <c:formatCode>0.0%</c:formatCode>
                <c:ptCount val="10"/>
                <c:pt idx="0">
                  <c:v>0.54549703061805821</c:v>
                </c:pt>
                <c:pt idx="1">
                  <c:v>0.45450296938194179</c:v>
                </c:pt>
                <c:pt idx="2">
                  <c:v>0.5223618567781404</c:v>
                </c:pt>
                <c:pt idx="3">
                  <c:v>0.47763814322185971</c:v>
                </c:pt>
                <c:pt idx="4">
                  <c:v>0.5536605286204479</c:v>
                </c:pt>
                <c:pt idx="5">
                  <c:v>0.44633947137955216</c:v>
                </c:pt>
                <c:pt idx="6">
                  <c:v>0.48839467395035013</c:v>
                </c:pt>
                <c:pt idx="7">
                  <c:v>0.51160532604964981</c:v>
                </c:pt>
                <c:pt idx="8">
                  <c:v>0.48608857373733932</c:v>
                </c:pt>
                <c:pt idx="9">
                  <c:v>0.51391142626266062</c:v>
                </c:pt>
              </c:numCache>
            </c:numRef>
          </c:val>
          <c:extLst>
            <c:ext xmlns:c16="http://schemas.microsoft.com/office/drawing/2014/chart" uri="{C3380CC4-5D6E-409C-BE32-E72D297353CC}">
              <c16:uniqueId val="{00000000-E105-49E7-B4A0-118190DE4035}"/>
            </c:ext>
          </c:extLst>
        </c:ser>
        <c:dLbls>
          <c:showLegendKey val="0"/>
          <c:showVal val="0"/>
          <c:showCatName val="0"/>
          <c:showSerName val="0"/>
          <c:showPercent val="0"/>
          <c:showBubbleSize val="0"/>
        </c:dLbls>
        <c:gapWidth val="219"/>
        <c:overlap val="-27"/>
        <c:axId val="822286136"/>
        <c:axId val="822286464"/>
      </c:barChart>
      <c:catAx>
        <c:axId val="82228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286464"/>
        <c:crosses val="autoZero"/>
        <c:auto val="1"/>
        <c:lblAlgn val="ctr"/>
        <c:lblOffset val="100"/>
        <c:noMultiLvlLbl val="0"/>
      </c:catAx>
      <c:valAx>
        <c:axId val="822286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286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pivotSource>
    <c:name>[BFI-Level_Impact_deptbusiman_02-06-2020.xlsx]Sheet2!PivotTable1</c:name>
    <c:fmtId val="-1"/>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marker>
          <c:symbol val="none"/>
        </c:marke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marker>
          <c:symbol val="none"/>
        </c:marke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marker>
          <c:symbol val="none"/>
        </c:marke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marker>
          <c:symbol val="none"/>
        </c:marke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marker>
          <c:symbol val="none"/>
        </c:marke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marker>
          <c:symbol val="none"/>
        </c:marke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s>
    <c:plotArea>
      <c:layout/>
      <c:pieChart>
        <c:varyColors val="1"/>
        <c:ser>
          <c:idx val="0"/>
          <c:order val="0"/>
          <c:tx>
            <c:strRef>
              <c:f>Sheet2!$B$3</c:f>
              <c:strCache>
                <c:ptCount val="1"/>
                <c:pt idx="0">
                  <c:v>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49-4DF2-BE37-91B13E539D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49-4DF2-BE37-91B13E539D5B}"/>
              </c:ext>
            </c:extLst>
          </c:dPt>
          <c:cat>
            <c:strRef>
              <c:f>Sheet2!$A$4:$A$6</c:f>
              <c:strCache>
                <c:ptCount val="2"/>
                <c:pt idx="0">
                  <c:v>1</c:v>
                </c:pt>
                <c:pt idx="1">
                  <c:v>2</c:v>
                </c:pt>
              </c:strCache>
            </c:strRef>
          </c:cat>
          <c:val>
            <c:numRef>
              <c:f>Sheet2!$B$4:$B$6</c:f>
              <c:numCache>
                <c:formatCode>0%</c:formatCode>
                <c:ptCount val="2"/>
                <c:pt idx="0">
                  <c:v>0.79291553133514991</c:v>
                </c:pt>
                <c:pt idx="1">
                  <c:v>0.20708446866485014</c:v>
                </c:pt>
              </c:numCache>
            </c:numRef>
          </c:val>
          <c:extLst>
            <c:ext xmlns:c16="http://schemas.microsoft.com/office/drawing/2014/chart" uri="{C3380CC4-5D6E-409C-BE32-E72D297353CC}">
              <c16:uniqueId val="{00000004-C849-4DF2-BE37-91B13E539D5B}"/>
            </c:ext>
          </c:extLst>
        </c:ser>
        <c:ser>
          <c:idx val="1"/>
          <c:order val="1"/>
          <c:tx>
            <c:strRef>
              <c:f>Sheet2!$C$3</c:f>
              <c:strCache>
                <c:ptCount val="1"/>
                <c:pt idx="0">
                  <c:v>Publications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849-4DF2-BE37-91B13E539D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C849-4DF2-BE37-91B13E539D5B}"/>
              </c:ext>
            </c:extLst>
          </c:dPt>
          <c:cat>
            <c:strRef>
              <c:f>Sheet2!$A$4:$A$6</c:f>
              <c:strCache>
                <c:ptCount val="2"/>
                <c:pt idx="0">
                  <c:v>1</c:v>
                </c:pt>
                <c:pt idx="1">
                  <c:v>2</c:v>
                </c:pt>
              </c:strCache>
            </c:strRef>
          </c:cat>
          <c:val>
            <c:numRef>
              <c:f>Sheet2!$C$4:$C$6</c:f>
              <c:numCache>
                <c:formatCode>General</c:formatCode>
                <c:ptCount val="2"/>
                <c:pt idx="0">
                  <c:v>291</c:v>
                </c:pt>
                <c:pt idx="1">
                  <c:v>76</c:v>
                </c:pt>
              </c:numCache>
            </c:numRef>
          </c:val>
          <c:extLst>
            <c:ext xmlns:c16="http://schemas.microsoft.com/office/drawing/2014/chart" uri="{C3380CC4-5D6E-409C-BE32-E72D297353CC}">
              <c16:uniqueId val="{00000009-C849-4DF2-BE37-91B13E539D5B}"/>
            </c:ext>
          </c:extLst>
        </c:ser>
        <c:ser>
          <c:idx val="2"/>
          <c:order val="2"/>
          <c:tx>
            <c:strRef>
              <c:f>Sheet2!$D$3</c:f>
              <c:strCache>
                <c:ptCount val="1"/>
                <c:pt idx="0">
                  <c:v>Citations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C849-4DF2-BE37-91B13E539D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C849-4DF2-BE37-91B13E539D5B}"/>
              </c:ext>
            </c:extLst>
          </c:dPt>
          <c:cat>
            <c:strRef>
              <c:f>Sheet2!$A$4:$A$6</c:f>
              <c:strCache>
                <c:ptCount val="2"/>
                <c:pt idx="0">
                  <c:v>1</c:v>
                </c:pt>
                <c:pt idx="1">
                  <c:v>2</c:v>
                </c:pt>
              </c:strCache>
            </c:strRef>
          </c:cat>
          <c:val>
            <c:numRef>
              <c:f>Sheet2!$D$4:$D$6</c:f>
              <c:numCache>
                <c:formatCode>General</c:formatCode>
                <c:ptCount val="2"/>
                <c:pt idx="0">
                  <c:v>171</c:v>
                </c:pt>
                <c:pt idx="1">
                  <c:v>67</c:v>
                </c:pt>
              </c:numCache>
            </c:numRef>
          </c:val>
          <c:extLst>
            <c:ext xmlns:c16="http://schemas.microsoft.com/office/drawing/2014/chart" uri="{C3380CC4-5D6E-409C-BE32-E72D297353CC}">
              <c16:uniqueId val="{0000000E-C849-4DF2-BE37-91B13E539D5B}"/>
            </c:ext>
          </c:extLst>
        </c:ser>
        <c:ser>
          <c:idx val="3"/>
          <c:order val="3"/>
          <c:tx>
            <c:strRef>
              <c:f>Sheet2!$E$3</c:f>
              <c:strCache>
                <c:ptCount val="1"/>
                <c:pt idx="0">
                  <c:v>Sum of Field1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849-4DF2-BE37-91B13E539D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849-4DF2-BE37-91B13E539D5B}"/>
              </c:ext>
            </c:extLst>
          </c:dPt>
          <c:cat>
            <c:strRef>
              <c:f>Sheet2!$A$4:$A$6</c:f>
              <c:strCache>
                <c:ptCount val="2"/>
                <c:pt idx="0">
                  <c:v>1</c:v>
                </c:pt>
                <c:pt idx="1">
                  <c:v>2</c:v>
                </c:pt>
              </c:strCache>
            </c:strRef>
          </c:cat>
          <c:val>
            <c:numRef>
              <c:f>Sheet2!$E$4:$E$6</c:f>
              <c:numCache>
                <c:formatCode>0.0</c:formatCode>
                <c:ptCount val="2"/>
                <c:pt idx="0">
                  <c:v>3.3883161512027491</c:v>
                </c:pt>
                <c:pt idx="1">
                  <c:v>9.5131578947368425</c:v>
                </c:pt>
              </c:numCache>
            </c:numRef>
          </c:val>
          <c:extLst>
            <c:ext xmlns:c16="http://schemas.microsoft.com/office/drawing/2014/chart" uri="{C3380CC4-5D6E-409C-BE32-E72D297353CC}">
              <c16:uniqueId val="{00000013-C849-4DF2-BE37-91B13E539D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8/21/2020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9"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spTree>
    <p:extLst>
      <p:ext uri="{BB962C8B-B14F-4D97-AF65-F5344CB8AC3E}">
        <p14:creationId xmlns:p14="http://schemas.microsoft.com/office/powerpoint/2010/main" val="5620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9" name="Billed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34819" y="196625"/>
            <a:ext cx="6943368" cy="5825654"/>
          </a:xfrm>
          <a:prstGeom prst="rect">
            <a:avLst/>
          </a:prstGeom>
        </p:spPr>
      </p:pic>
      <p:sp>
        <p:nvSpPr>
          <p:cNvPr id="10" name="Pladsholder til tekst 10"/>
          <p:cNvSpPr>
            <a:spLocks noGrp="1"/>
          </p:cNvSpPr>
          <p:nvPr>
            <p:ph type="body" sz="quarter" idx="12" hasCustomPrompt="1"/>
          </p:nvPr>
        </p:nvSpPr>
        <p:spPr>
          <a:xfrm>
            <a:off x="587375" y="2065337"/>
            <a:ext cx="4516438" cy="3243263"/>
          </a:xfrm>
        </p:spPr>
        <p:txBody>
          <a:bodyPr/>
          <a:lstStyle>
            <a:lvl1pPr marL="285750" indent="-285750">
              <a:buFont typeface="Wingdings" panose="05000000000000000000" pitchFamily="2" charset="2"/>
              <a:buChar char="§"/>
              <a:defRPr/>
            </a:lvl1pPr>
          </a:lstStyle>
          <a:p>
            <a:pPr lvl="0"/>
            <a:r>
              <a:rPr lang="da-DK" dirty="0"/>
              <a:t>Indsæt </a:t>
            </a:r>
            <a:r>
              <a:rPr lang="da-DK" dirty="0" err="1"/>
              <a:t>bullets</a:t>
            </a:r>
            <a:endParaRPr lang="da-DK" dirty="0"/>
          </a:p>
        </p:txBody>
      </p:sp>
      <p:sp>
        <p:nvSpPr>
          <p:cNvPr id="11" name="Picture Placeholder 4"/>
          <p:cNvSpPr>
            <a:spLocks noGrp="1"/>
          </p:cNvSpPr>
          <p:nvPr>
            <p:ph type="pic" sz="quarter" idx="11" hasCustomPrompt="1"/>
          </p:nvPr>
        </p:nvSpPr>
        <p:spPr>
          <a:xfrm>
            <a:off x="5626560" y="682152"/>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8841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r>
              <a:rPr lang="da-DK" sz="1000" b="1" noProof="1">
                <a:solidFill>
                  <a:schemeClr val="tx1"/>
                </a:solidFill>
                <a:latin typeface="+mn-lt"/>
                <a:cs typeface="Arial" panose="020B0604020202020204" pitchFamily="34" charset="0"/>
              </a:rPr>
              <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
            </a: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r>
              <a:rPr lang="da-DK" sz="1050" b="1" kern="1200" noProof="1">
                <a:solidFill>
                  <a:schemeClr val="tx1"/>
                </a:solidFill>
                <a:latin typeface="Arial" charset="0"/>
                <a:ea typeface="+mn-ea"/>
                <a:cs typeface="Arial" panose="020B0604020202020204" pitchFamily="34" charset="0"/>
              </a:rPr>
              <a:t/>
            </a: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a:solidFill>
                  <a:schemeClr val="tx1"/>
                </a:solidFill>
                <a:latin typeface="Arial" charset="0"/>
                <a:ea typeface="+mn-ea"/>
                <a:cs typeface="Arial" panose="020B0604020202020204" pitchFamily="34" charset="0"/>
              </a:rPr>
              <a:t/>
            </a: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a:solidFill>
                  <a:schemeClr val="tx1"/>
                </a:solidFill>
                <a:latin typeface="Arial" charset="0"/>
                <a:ea typeface="+mn-ea"/>
                <a:cs typeface="Arial" panose="020B0604020202020204" pitchFamily="34" charset="0"/>
              </a:rPr>
              <a:t/>
            </a: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r>
              <a:rPr lang="da-DK" sz="800" b="1" kern="1200" noProof="1">
                <a:solidFill>
                  <a:schemeClr val="tx1"/>
                </a:solidFill>
                <a:latin typeface="Arial" charset="0"/>
                <a:ea typeface="+mn-ea"/>
                <a:cs typeface="Arial" panose="020B0604020202020204" pitchFamily="34" charset="0"/>
              </a:rPr>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55" name="Billede 5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7438768" y="0"/>
            <a:ext cx="4753232" cy="571740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9" name="Pladsholder til tekst 3"/>
          <p:cNvSpPr>
            <a:spLocks noGrp="1"/>
          </p:cNvSpPr>
          <p:nvPr>
            <p:ph type="body" sz="quarter" idx="12" hasCustomPrompt="1"/>
          </p:nvPr>
        </p:nvSpPr>
        <p:spPr>
          <a:xfrm>
            <a:off x="587375" y="2143359"/>
            <a:ext cx="4490445" cy="3574047"/>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10356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pic>
        <p:nvPicPr>
          <p:cNvPr id="54" name="Billed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85843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KLIK HER FOR AT ÆNDRE TITEL</a:t>
            </a:r>
          </a:p>
        </p:txBody>
      </p:sp>
      <p:sp>
        <p:nvSpPr>
          <p:cNvPr id="76"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pic>
        <p:nvPicPr>
          <p:cNvPr id="53" name="Billede 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3375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A73A3-1D72-424D-BD41-EA8EB0692A4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D9DD80B-73BF-9348-8194-B9D195A34149}"/>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D2032D75-346B-F146-BEC9-A4E3E6FF10E4}"/>
              </a:ext>
            </a:extLst>
          </p:cNvPr>
          <p:cNvSpPr>
            <a:spLocks noGrp="1"/>
          </p:cNvSpPr>
          <p:nvPr>
            <p:ph type="dt" sz="half" idx="10"/>
          </p:nvPr>
        </p:nvSpPr>
        <p:spPr/>
        <p:txBody>
          <a:bodyPr/>
          <a:lstStyle/>
          <a:p>
            <a:fld id="{D8396445-379C-6A45-A332-8D85C6E3BE0E}" type="datetimeFigureOut">
              <a:rPr lang="da-DK" smtClean="0"/>
              <a:t>21-08-2020</a:t>
            </a:fld>
            <a:endParaRPr lang="da-DK"/>
          </a:p>
        </p:txBody>
      </p:sp>
      <p:sp>
        <p:nvSpPr>
          <p:cNvPr id="5" name="Pladsholder til sidefod 4">
            <a:extLst>
              <a:ext uri="{FF2B5EF4-FFF2-40B4-BE49-F238E27FC236}">
                <a16:creationId xmlns:a16="http://schemas.microsoft.com/office/drawing/2014/main" id="{D24D200C-D018-2E4D-A60D-AB3C4264447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FBAC55-8A3E-714A-A288-0089660D6FC0}"/>
              </a:ext>
            </a:extLst>
          </p:cNvPr>
          <p:cNvSpPr>
            <a:spLocks noGrp="1"/>
          </p:cNvSpPr>
          <p:nvPr>
            <p:ph type="sldNum" sz="quarter" idx="12"/>
          </p:nvPr>
        </p:nvSpPr>
        <p:spPr/>
        <p:txBody>
          <a:bodyPr/>
          <a:lstStyle/>
          <a:p>
            <a:fld id="{5CDC6C47-BB61-CE4E-BD0D-BBDD2B83F1C4}" type="slidenum">
              <a:rPr lang="da-DK" smtClean="0"/>
              <a:t>‹nr.›</a:t>
            </a:fld>
            <a:endParaRPr lang="da-DK"/>
          </a:p>
        </p:txBody>
      </p:sp>
    </p:spTree>
    <p:extLst>
      <p:ext uri="{BB962C8B-B14F-4D97-AF65-F5344CB8AC3E}">
        <p14:creationId xmlns:p14="http://schemas.microsoft.com/office/powerpoint/2010/main" val="308169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a:lstStyle>
            <a:lvl1pPr marL="285750" indent="-285750">
              <a:buFontTx/>
              <a:buBlip>
                <a:blip r:embed="rId2"/>
              </a:buBlip>
              <a:defRPr/>
            </a:lvl1pPr>
          </a:lstStyle>
          <a:p>
            <a:pPr lvl="0"/>
            <a:r>
              <a:rPr lang="da-DK" dirty="0"/>
              <a:t>INSERT TEXT</a:t>
            </a:r>
          </a:p>
        </p:txBody>
      </p:sp>
      <p:pic>
        <p:nvPicPr>
          <p:cNvPr id="6" name="Picture 5"/>
          <p:cNvPicPr>
            <a:picLocks noChangeAspect="1"/>
          </p:cNvPicPr>
          <p:nvPr userDrawn="1"/>
        </p:nvPicPr>
        <p:blipFill rotWithShape="1">
          <a:blip r:embed="rId3" cstate="hqprint">
            <a:extLst>
              <a:ext uri="{28A0092B-C50C-407E-A947-70E740481C1C}">
                <a14:useLocalDpi xmlns:a14="http://schemas.microsoft.com/office/drawing/2010/main" val="0"/>
              </a:ext>
            </a:extLst>
          </a:blip>
          <a:srcRect b="60137"/>
          <a:stretch/>
        </p:blipFill>
        <p:spPr>
          <a:xfrm>
            <a:off x="10427298" y="6050276"/>
            <a:ext cx="912589" cy="461317"/>
          </a:xfrm>
          <a:prstGeom prst="rect">
            <a:avLst/>
          </a:prstGeom>
        </p:spPr>
      </p:pic>
    </p:spTree>
    <p:extLst>
      <p:ext uri="{BB962C8B-B14F-4D97-AF65-F5344CB8AC3E}">
        <p14:creationId xmlns:p14="http://schemas.microsoft.com/office/powerpoint/2010/main" val="86163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8" name="Picture Placeholder 4"/>
          <p:cNvSpPr>
            <a:spLocks noGrp="1"/>
          </p:cNvSpPr>
          <p:nvPr>
            <p:ph type="pic" sz="quarter" idx="14" hasCustomPrompt="1"/>
          </p:nvPr>
        </p:nvSpPr>
        <p:spPr>
          <a:xfrm>
            <a:off x="7427911" y="2894563"/>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10"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0" y="0"/>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78065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435577"/>
          </a:xfrm>
        </p:spPr>
        <p:txBody>
          <a:bodyPr/>
          <a:lstStyle/>
          <a:p>
            <a:r>
              <a:rPr lang="da-DK"/>
              <a:t>Klik på ikonet for at tilføje et diagram</a:t>
            </a:r>
          </a:p>
        </p:txBody>
      </p:sp>
      <p:sp>
        <p:nvSpPr>
          <p:cNvPr id="12" name="Pladsholder til tekst 12"/>
          <p:cNvSpPr>
            <a:spLocks noGrp="1"/>
          </p:cNvSpPr>
          <p:nvPr>
            <p:ph type="body" sz="quarter" idx="13" hasCustomPrompt="1"/>
          </p:nvPr>
        </p:nvSpPr>
        <p:spPr>
          <a:xfrm>
            <a:off x="587375" y="2262579"/>
            <a:ext cx="4886992" cy="3435577"/>
          </a:xfrm>
        </p:spPr>
        <p:txBody>
          <a:bodyPr>
            <a:normAutofit/>
          </a:bodyPr>
          <a:lstStyle>
            <a:lvl2pPr marL="285750" indent="-285750">
              <a:buFont typeface="Wingdings" panose="05000000000000000000" pitchFamily="2" charset="2"/>
              <a:buChar char="§"/>
              <a:defRPr sz="1600" baseline="0"/>
            </a:lvl2pPr>
          </a:lstStyle>
          <a:p>
            <a:pPr lvl="1"/>
            <a:r>
              <a:rPr lang="da-DK" dirty="0"/>
              <a:t>Indsæt </a:t>
            </a:r>
            <a:r>
              <a:rPr lang="da-DK" dirty="0" err="1"/>
              <a:t>bullets</a:t>
            </a:r>
            <a:endParaRPr lang="da-DK" dirty="0"/>
          </a:p>
        </p:txBody>
      </p:sp>
    </p:spTree>
    <p:extLst>
      <p:ext uri="{BB962C8B-B14F-4D97-AF65-F5344CB8AC3E}">
        <p14:creationId xmlns:p14="http://schemas.microsoft.com/office/powerpoint/2010/main" val="28591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sp>
        <p:nvSpPr>
          <p:cNvPr id="6"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sp>
        <p:nvSpPr>
          <p:cNvPr id="9" name="Pladsholder til tekst 3"/>
          <p:cNvSpPr>
            <a:spLocks noGrp="1"/>
          </p:cNvSpPr>
          <p:nvPr>
            <p:ph type="body" sz="quarter" idx="12" hasCustomPrompt="1"/>
          </p:nvPr>
        </p:nvSpPr>
        <p:spPr>
          <a:xfrm>
            <a:off x="583406" y="2101809"/>
            <a:ext cx="4687094" cy="37655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bullets</a:t>
            </a:r>
            <a:endParaRPr lang="da-DK" dirty="0"/>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7539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583406" y="2101809"/>
            <a:ext cx="4458495" cy="36004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bullets</a:t>
            </a:r>
            <a:endParaRPr lang="da-DK" dirty="0"/>
          </a:p>
        </p:txBody>
      </p:sp>
      <p:sp>
        <p:nvSpPr>
          <p:cNvPr id="8"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089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a:xfrm>
            <a:off x="11339887" y="593223"/>
            <a:ext cx="571468" cy="227164"/>
          </a:xfrm>
        </p:spPr>
        <p:txBody>
          <a:bodyPr/>
          <a:lstStyle/>
          <a:p>
            <a:fld id="{D8D877B3-D348-4611-9BDB-C5374591D951}" type="slidenum">
              <a:rPr lang="en-US" smtClean="0"/>
              <a:pPr/>
              <a:t>‹nr.›</a:t>
            </a:fld>
            <a:endParaRPr lang="en-US" dirty="0"/>
          </a:p>
        </p:txBody>
      </p:sp>
      <p:sp>
        <p:nvSpPr>
          <p:cNvPr id="32"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34"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9118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8" name="Rectangle 6"/>
          <p:cNvSpPr/>
          <p:nvPr userDrawn="1"/>
        </p:nvSpPr>
        <p:spPr>
          <a:xfrm>
            <a:off x="7427913" y="0"/>
            <a:ext cx="4764087" cy="6747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ladsholder til tekst 3"/>
          <p:cNvSpPr>
            <a:spLocks noGrp="1"/>
          </p:cNvSpPr>
          <p:nvPr>
            <p:ph type="body" sz="quarter" idx="17" hasCustomPrompt="1"/>
          </p:nvPr>
        </p:nvSpPr>
        <p:spPr>
          <a:xfrm>
            <a:off x="8027662" y="2927417"/>
            <a:ext cx="3673420" cy="3170609"/>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10" name="Slide Number Placeholder 2"/>
          <p:cNvSpPr>
            <a:spLocks noGrp="1"/>
          </p:cNvSpPr>
          <p:nvPr>
            <p:ph type="sldNum" sz="quarter" idx="10"/>
          </p:nvPr>
        </p:nvSpPr>
        <p:spPr>
          <a:xfrm>
            <a:off x="11339887" y="593223"/>
            <a:ext cx="571468" cy="223497"/>
          </a:xfrm>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sp>
        <p:nvSpPr>
          <p:cNvPr id="11" name="Title 4"/>
          <p:cNvSpPr>
            <a:spLocks noGrp="1"/>
          </p:cNvSpPr>
          <p:nvPr>
            <p:ph type="title" hasCustomPrompt="1"/>
          </p:nvPr>
        </p:nvSpPr>
        <p:spPr>
          <a:xfrm>
            <a:off x="8027663" y="943460"/>
            <a:ext cx="3673419" cy="1830849"/>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28127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g lodret tekst">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11339887" y="593223"/>
            <a:ext cx="571468" cy="227164"/>
          </a:xfrm>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sp>
        <p:nvSpPr>
          <p:cNvPr id="8"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p:cNvSpPr>
            <a:spLocks noGrp="1"/>
          </p:cNvSpPr>
          <p:nvPr>
            <p:ph type="title" hasCustomPrompt="1"/>
          </p:nvPr>
        </p:nvSpPr>
        <p:spPr>
          <a:xfrm>
            <a:off x="5324157" y="359273"/>
            <a:ext cx="4490445" cy="1621619"/>
          </a:xfrm>
        </p:spPr>
        <p:txBody>
          <a:bodyPr/>
          <a:lstStyle>
            <a:lvl1pPr>
              <a:defRPr sz="3600"/>
            </a:lvl1pPr>
          </a:lstStyle>
          <a:p>
            <a:r>
              <a:rPr lang="en-US" dirty="0"/>
              <a:t>KLIK HER FOR AT ÆNDRE TITEL</a:t>
            </a:r>
          </a:p>
        </p:txBody>
      </p:sp>
      <p:sp>
        <p:nvSpPr>
          <p:cNvPr id="10"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63894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4.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8"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9"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ktangel 9"/>
          <p:cNvSpPr/>
          <p:nvPr userDrawn="1"/>
        </p:nvSpPr>
        <p:spPr>
          <a:xfrm>
            <a:off x="0" y="5900288"/>
            <a:ext cx="12192000" cy="847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49324401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1" r:id="rId3"/>
    <p:sldLayoutId id="2147484072" r:id="rId4"/>
    <p:sldLayoutId id="2147484073" r:id="rId5"/>
    <p:sldLayoutId id="2147484074" r:id="rId6"/>
    <p:sldLayoutId id="2147484075" r:id="rId7"/>
    <p:sldLayoutId id="2147484076" r:id="rId8"/>
    <p:sldLayoutId id="2147484077" r:id="rId9"/>
    <p:sldLayoutId id="21474840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59" name="Billede 5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80" r:id="rId14"/>
    <p:sldLayoutId id="2147484081"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8"/>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8"/>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9"/>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9"/>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9"/>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innovationsfonden.dk/en/programmes/industrial-researcher/industrial-phd-all-other-areas-public-sector" TargetMode="External"/><Relationship Id="rId2" Type="http://schemas.openxmlformats.org/officeDocument/2006/relationships/hyperlink" Target="https://innovationsfonden.dk/en/programmes/industrial-researcher/industrial-phd-all-areas-private-sector" TargetMode="External"/><Relationship Id="rId1" Type="http://schemas.openxmlformats.org/officeDocument/2006/relationships/slideLayout" Target="../slideLayouts/slideLayout24.xml"/><Relationship Id="rId6" Type="http://schemas.openxmlformats.org/officeDocument/2006/relationships/hyperlink" Target="https://innovationsfonden.dk/en/programmes/grand-solutions/open-call-within-social-sciences-and-humanities" TargetMode="External"/><Relationship Id="rId5" Type="http://schemas.openxmlformats.org/officeDocument/2006/relationships/hyperlink" Target="https://innovationsfonden.dk/en/programmes/industrial-researcher/industrial-postdoc-all-areas-public-sector" TargetMode="External"/><Relationship Id="rId4" Type="http://schemas.openxmlformats.org/officeDocument/2006/relationships/hyperlink" Target="https://innovationsfonden.dk/en/programmes/industrial-researcher/industrial-postdoc-all-areas-private-secto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ff.dk/en/application/overview-of-instruments" TargetMode="External"/><Relationship Id="rId2" Type="http://schemas.openxmlformats.org/officeDocument/2006/relationships/hyperlink" Target="https://dff.dk/dff_e2020_f2021_dk.pdf" TargetMode="External"/><Relationship Id="rId1" Type="http://schemas.openxmlformats.org/officeDocument/2006/relationships/slideLayout" Target="../slideLayouts/slideLayout24.xml"/><Relationship Id="rId4" Type="http://schemas.openxmlformats.org/officeDocument/2006/relationships/hyperlink" Target="https://scancor.org/post-doc/"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arlsbergfondet.dk/en/Applicant/Apply/Call-and-Guidelines"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www.royalacademy.dk/en/Legater/Legater/Julie-von-Mullen" TargetMode="External"/><Relationship Id="rId2" Type="http://schemas.openxmlformats.org/officeDocument/2006/relationships/hyperlink" Target="http://www.royalacademy.dk/da/Legater/Legater/Lillian-og-Dan-Finks-Fond"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businessaau.workplace.com/" TargetMode="External"/><Relationship Id="rId2" Type="http://schemas.openxmlformats.org/officeDocument/2006/relationships/hyperlink" Target="https://www.intranet.business.aau.dk/professor-council"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sp>
        <p:nvSpPr>
          <p:cNvPr id="3" name="Titel 2"/>
          <p:cNvSpPr>
            <a:spLocks noGrp="1"/>
          </p:cNvSpPr>
          <p:nvPr>
            <p:ph type="title"/>
          </p:nvPr>
        </p:nvSpPr>
        <p:spPr>
          <a:xfrm>
            <a:off x="2441575" y="2676493"/>
            <a:ext cx="7341129" cy="1047010"/>
          </a:xfrm>
        </p:spPr>
        <p:txBody>
          <a:bodyPr/>
          <a:lstStyle/>
          <a:p>
            <a:r>
              <a:rPr lang="da-DK" b="1" dirty="0" err="1">
                <a:latin typeface="+mn-lt"/>
              </a:rPr>
              <a:t>Welcome</a:t>
            </a:r>
            <a:r>
              <a:rPr lang="da-DK" b="1" dirty="0">
                <a:latin typeface="+mn-lt"/>
              </a:rPr>
              <a:t> to </a:t>
            </a:r>
            <a:br>
              <a:rPr lang="da-DK" b="1" dirty="0">
                <a:latin typeface="+mn-lt"/>
              </a:rPr>
            </a:br>
            <a:r>
              <a:rPr lang="da-DK" b="1" dirty="0">
                <a:latin typeface="+mn-lt"/>
              </a:rPr>
              <a:t>Aalborg </a:t>
            </a:r>
            <a:r>
              <a:rPr lang="da-DK" b="1" dirty="0" err="1">
                <a:latin typeface="+mn-lt"/>
              </a:rPr>
              <a:t>University</a:t>
            </a:r>
            <a:r>
              <a:rPr lang="da-DK" b="1" dirty="0">
                <a:latin typeface="+mn-lt"/>
              </a:rPr>
              <a:t> Business School</a:t>
            </a:r>
          </a:p>
        </p:txBody>
      </p:sp>
      <p:pic>
        <p:nvPicPr>
          <p:cNvPr id="6" name="Pladsholder til billede 2"/>
          <p:cNvPicPr>
            <a:picLocks noChangeAspect="1"/>
          </p:cNvPicPr>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10637" t="21549" r="1085" b="3967"/>
          <a:stretch/>
        </p:blipFill>
        <p:spPr>
          <a:xfrm>
            <a:off x="0" y="0"/>
            <a:ext cx="12192000" cy="6858000"/>
          </a:xfrm>
          <a:prstGeom prst="rect">
            <a:avLst/>
          </a:prstGeom>
          <a:pattFill prst="pct10">
            <a:fgClr>
              <a:schemeClr val="tx1"/>
            </a:fgClr>
            <a:bgClr>
              <a:schemeClr val="bg1"/>
            </a:bgClr>
          </a:pattFill>
        </p:spPr>
      </p:pic>
      <p:pic>
        <p:nvPicPr>
          <p:cNvPr id="7" name="Billede 6"/>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
        <p:nvSpPr>
          <p:cNvPr id="4" name="Tekstfelt 3"/>
          <p:cNvSpPr txBox="1"/>
          <p:nvPr/>
        </p:nvSpPr>
        <p:spPr>
          <a:xfrm>
            <a:off x="1566471" y="2876832"/>
            <a:ext cx="9953469" cy="646331"/>
          </a:xfrm>
          <a:prstGeom prst="rect">
            <a:avLst/>
          </a:prstGeom>
          <a:noFill/>
        </p:spPr>
        <p:txBody>
          <a:bodyPr wrap="square" rtlCol="0">
            <a:spAutoFit/>
          </a:bodyPr>
          <a:lstStyle/>
          <a:p>
            <a:r>
              <a:rPr lang="en-GB" sz="3600" b="1" dirty="0" smtClean="0">
                <a:solidFill>
                  <a:schemeClr val="bg1"/>
                </a:solidFill>
                <a:latin typeface="Arial" panose="020B0604020202020204" pitchFamily="34" charset="0"/>
                <a:cs typeface="Arial" panose="020B0604020202020204" pitchFamily="34" charset="0"/>
              </a:rPr>
              <a:t>Professor Council meeting  21 August 2020</a:t>
            </a:r>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06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E616-4841-43F7-8C09-79B80238E0FD}"/>
              </a:ext>
            </a:extLst>
          </p:cNvPr>
          <p:cNvSpPr>
            <a:spLocks noGrp="1"/>
          </p:cNvSpPr>
          <p:nvPr>
            <p:ph type="title"/>
          </p:nvPr>
        </p:nvSpPr>
        <p:spPr>
          <a:xfrm>
            <a:off x="587374" y="370290"/>
            <a:ext cx="8947324" cy="1474385"/>
          </a:xfrm>
        </p:spPr>
        <p:txBody>
          <a:bodyPr/>
          <a:lstStyle/>
          <a:p>
            <a:r>
              <a:rPr lang="en-GB" dirty="0"/>
              <a:t>Publication and BFI analysis</a:t>
            </a:r>
            <a:r>
              <a:rPr lang="da-DK" dirty="0" smtClean="0"/>
              <a:t/>
            </a:r>
            <a:br>
              <a:rPr lang="da-DK" dirty="0" smtClean="0"/>
            </a:br>
            <a:r>
              <a:rPr lang="da-DK" sz="2800" dirty="0" smtClean="0"/>
              <a:t>BFI-</a:t>
            </a:r>
            <a:r>
              <a:rPr lang="da-DK" sz="2800" dirty="0" err="1" smtClean="0"/>
              <a:t>levels</a:t>
            </a:r>
            <a:r>
              <a:rPr lang="da-DK" sz="2800" dirty="0" smtClean="0"/>
              <a:t> </a:t>
            </a:r>
            <a:r>
              <a:rPr lang="da-DK" sz="2800" dirty="0"/>
              <a:t>and </a:t>
            </a:r>
            <a:r>
              <a:rPr lang="da-DK" sz="2800" dirty="0" err="1"/>
              <a:t>Impact</a:t>
            </a:r>
            <a:r>
              <a:rPr lang="da-DK" sz="2800" dirty="0"/>
              <a:t> </a:t>
            </a:r>
            <a:r>
              <a:rPr lang="da-DK" sz="1800" dirty="0"/>
              <a:t>(</a:t>
            </a:r>
            <a:r>
              <a:rPr lang="da-DK" sz="1800" dirty="0" err="1"/>
              <a:t>entire</a:t>
            </a:r>
            <a:r>
              <a:rPr lang="da-DK" sz="1800" dirty="0"/>
              <a:t> </a:t>
            </a:r>
            <a:r>
              <a:rPr lang="da-DK" sz="1800" dirty="0" err="1"/>
              <a:t>period</a:t>
            </a:r>
            <a:r>
              <a:rPr lang="da-DK" sz="1800" dirty="0"/>
              <a:t>)</a:t>
            </a:r>
            <a:endParaRPr lang="en-US" sz="1800" dirty="0"/>
          </a:p>
        </p:txBody>
      </p:sp>
      <p:graphicFrame>
        <p:nvGraphicFramePr>
          <p:cNvPr id="6" name="Chart 5"/>
          <p:cNvGraphicFramePr>
            <a:graphicFrameLocks/>
          </p:cNvGraphicFramePr>
          <p:nvPr>
            <p:extLst/>
          </p:nvPr>
        </p:nvGraphicFramePr>
        <p:xfrm>
          <a:off x="177338" y="226521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nvPr>
        </p:nvGraphicFramePr>
        <p:xfrm>
          <a:off x="3956859" y="2619548"/>
          <a:ext cx="7423265" cy="1062990"/>
        </p:xfrm>
        <a:graphic>
          <a:graphicData uri="http://schemas.openxmlformats.org/drawingml/2006/table">
            <a:tbl>
              <a:tblPr>
                <a:tableStyleId>{5C22544A-7EE6-4342-B048-85BDC9FD1C3A}</a:tableStyleId>
              </a:tblPr>
              <a:tblGrid>
                <a:gridCol w="1296785">
                  <a:extLst>
                    <a:ext uri="{9D8B030D-6E8A-4147-A177-3AD203B41FA5}">
                      <a16:colId xmlns:a16="http://schemas.microsoft.com/office/drawing/2014/main" val="3474886769"/>
                    </a:ext>
                  </a:extLst>
                </a:gridCol>
                <a:gridCol w="864523">
                  <a:extLst>
                    <a:ext uri="{9D8B030D-6E8A-4147-A177-3AD203B41FA5}">
                      <a16:colId xmlns:a16="http://schemas.microsoft.com/office/drawing/2014/main" val="75435079"/>
                    </a:ext>
                  </a:extLst>
                </a:gridCol>
                <a:gridCol w="1438103">
                  <a:extLst>
                    <a:ext uri="{9D8B030D-6E8A-4147-A177-3AD203B41FA5}">
                      <a16:colId xmlns:a16="http://schemas.microsoft.com/office/drawing/2014/main" val="2669819095"/>
                    </a:ext>
                  </a:extLst>
                </a:gridCol>
                <a:gridCol w="1005839">
                  <a:extLst>
                    <a:ext uri="{9D8B030D-6E8A-4147-A177-3AD203B41FA5}">
                      <a16:colId xmlns:a16="http://schemas.microsoft.com/office/drawing/2014/main" val="743689264"/>
                    </a:ext>
                  </a:extLst>
                </a:gridCol>
                <a:gridCol w="2818015">
                  <a:extLst>
                    <a:ext uri="{9D8B030D-6E8A-4147-A177-3AD203B41FA5}">
                      <a16:colId xmlns:a16="http://schemas.microsoft.com/office/drawing/2014/main" val="322106526"/>
                    </a:ext>
                  </a:extLst>
                </a:gridCol>
              </a:tblGrid>
              <a:tr h="354330">
                <a:tc>
                  <a:txBody>
                    <a:bodyPr/>
                    <a:lstStyle/>
                    <a:p>
                      <a:pPr algn="l" fontAlgn="b"/>
                      <a:r>
                        <a:rPr lang="da-DK" sz="1800" u="none" strike="noStrike" dirty="0">
                          <a:effectLst/>
                        </a:rPr>
                        <a:t>BFI-</a:t>
                      </a:r>
                      <a:r>
                        <a:rPr lang="da-DK" sz="1800" u="none" strike="noStrike" dirty="0" err="1">
                          <a:effectLst/>
                        </a:rPr>
                        <a:t>level</a:t>
                      </a:r>
                      <a:endParaRPr lang="da-DK" sz="1800" b="1" i="0" u="none" strike="noStrike" dirty="0">
                        <a:effectLst/>
                        <a:latin typeface="Calibri" panose="020F0502020204030204" pitchFamily="34" charset="0"/>
                      </a:endParaRPr>
                    </a:p>
                  </a:txBody>
                  <a:tcPr marL="9525" marR="9525" marT="9525" marB="0" anchor="b"/>
                </a:tc>
                <a:tc>
                  <a:txBody>
                    <a:bodyPr/>
                    <a:lstStyle/>
                    <a:p>
                      <a:pPr algn="l" fontAlgn="b"/>
                      <a:r>
                        <a:rPr lang="da-DK" sz="1800" u="none" strike="noStrike" dirty="0" err="1">
                          <a:effectLst/>
                        </a:rPr>
                        <a:t>Share</a:t>
                      </a:r>
                      <a:endParaRPr lang="da-D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800" u="none" strike="noStrike" dirty="0">
                          <a:effectLst/>
                        </a:rPr>
                        <a:t>Publications</a:t>
                      </a:r>
                      <a:endParaRPr lang="da-D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800" u="none" strike="noStrike">
                          <a:effectLst/>
                        </a:rPr>
                        <a:t>Citations</a:t>
                      </a:r>
                      <a:endParaRPr lang="da-DK"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1800" u="none" strike="noStrike">
                          <a:effectLst/>
                        </a:rPr>
                        <a:t>Citations per Publication</a:t>
                      </a:r>
                      <a:endParaRPr lang="da-DK"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0988556"/>
                  </a:ext>
                </a:extLst>
              </a:tr>
              <a:tr h="354330">
                <a:tc>
                  <a:txBody>
                    <a:bodyPr/>
                    <a:lstStyle/>
                    <a:p>
                      <a:pPr algn="l" fontAlgn="b"/>
                      <a:r>
                        <a:rPr lang="da-DK" sz="1800" u="none" strike="noStrike">
                          <a:effectLst/>
                        </a:rPr>
                        <a:t>1</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a:effectLst/>
                        </a:rPr>
                        <a:t>79%</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dirty="0">
                          <a:effectLst/>
                        </a:rPr>
                        <a:t>291</a:t>
                      </a:r>
                      <a:endParaRPr lang="da-DK" sz="1800" b="0" i="0" u="none" strike="noStrike" dirty="0">
                        <a:effectLst/>
                        <a:latin typeface="Calibri" panose="020F0502020204030204" pitchFamily="34" charset="0"/>
                      </a:endParaRPr>
                    </a:p>
                  </a:txBody>
                  <a:tcPr marL="9525" marR="9525" marT="9525" marB="0" anchor="b"/>
                </a:tc>
                <a:tc>
                  <a:txBody>
                    <a:bodyPr/>
                    <a:lstStyle/>
                    <a:p>
                      <a:pPr algn="r" fontAlgn="b"/>
                      <a:r>
                        <a:rPr lang="da-DK" sz="1800" u="none" strike="noStrike" dirty="0">
                          <a:effectLst/>
                        </a:rPr>
                        <a:t>171</a:t>
                      </a:r>
                      <a:endParaRPr lang="da-DK" sz="1800" b="0" i="0" u="none" strike="noStrike" dirty="0">
                        <a:effectLst/>
                        <a:latin typeface="Calibri" panose="020F0502020204030204" pitchFamily="34" charset="0"/>
                      </a:endParaRPr>
                    </a:p>
                  </a:txBody>
                  <a:tcPr marL="9525" marR="9525" marT="9525" marB="0" anchor="b"/>
                </a:tc>
                <a:tc>
                  <a:txBody>
                    <a:bodyPr/>
                    <a:lstStyle/>
                    <a:p>
                      <a:pPr algn="r" fontAlgn="b"/>
                      <a:r>
                        <a:rPr lang="da-DK" sz="1800" u="none" strike="noStrike" dirty="0">
                          <a:effectLst/>
                        </a:rPr>
                        <a:t>3.4</a:t>
                      </a:r>
                      <a:endParaRPr lang="da-DK"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19999171"/>
                  </a:ext>
                </a:extLst>
              </a:tr>
              <a:tr h="354330">
                <a:tc>
                  <a:txBody>
                    <a:bodyPr/>
                    <a:lstStyle/>
                    <a:p>
                      <a:pPr algn="l" fontAlgn="b"/>
                      <a:r>
                        <a:rPr lang="da-DK" sz="1800" u="none" strike="noStrike">
                          <a:effectLst/>
                        </a:rPr>
                        <a:t>2</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a:effectLst/>
                        </a:rPr>
                        <a:t>21%</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a:effectLst/>
                        </a:rPr>
                        <a:t>76</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a:effectLst/>
                        </a:rPr>
                        <a:t>67</a:t>
                      </a:r>
                      <a:endParaRPr lang="da-DK" sz="1800" b="0" i="0" u="none" strike="noStrike">
                        <a:effectLst/>
                        <a:latin typeface="Calibri" panose="020F0502020204030204" pitchFamily="34" charset="0"/>
                      </a:endParaRPr>
                    </a:p>
                  </a:txBody>
                  <a:tcPr marL="9525" marR="9525" marT="9525" marB="0" anchor="b"/>
                </a:tc>
                <a:tc>
                  <a:txBody>
                    <a:bodyPr/>
                    <a:lstStyle/>
                    <a:p>
                      <a:pPr algn="r" fontAlgn="b"/>
                      <a:r>
                        <a:rPr lang="da-DK" sz="1800" u="none" strike="noStrike" dirty="0">
                          <a:effectLst/>
                        </a:rPr>
                        <a:t>9.5</a:t>
                      </a:r>
                      <a:endParaRPr lang="da-DK"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753737766"/>
                  </a:ext>
                </a:extLst>
              </a:tr>
            </a:tbl>
          </a:graphicData>
        </a:graphic>
      </p:graphicFrame>
      <p:sp>
        <p:nvSpPr>
          <p:cNvPr id="3" name="Slide Number Placeholder 2"/>
          <p:cNvSpPr>
            <a:spLocks noGrp="1"/>
          </p:cNvSpPr>
          <p:nvPr>
            <p:ph type="sldNum" sz="quarter" idx="4"/>
          </p:nvPr>
        </p:nvSpPr>
        <p:spPr/>
        <p:txBody>
          <a:bodyPr/>
          <a:lstStyle/>
          <a:p>
            <a:fld id="{D8D877B3-D348-4611-9BDB-C5374591D951}" type="slidenum">
              <a:rPr lang="en-US" smtClean="0"/>
              <a:pPr/>
              <a:t>10</a:t>
            </a:fld>
            <a:endParaRPr lang="en-US" dirty="0"/>
          </a:p>
        </p:txBody>
      </p:sp>
    </p:spTree>
    <p:extLst>
      <p:ext uri="{BB962C8B-B14F-4D97-AF65-F5344CB8AC3E}">
        <p14:creationId xmlns:p14="http://schemas.microsoft.com/office/powerpoint/2010/main" val="888342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Business Labs and </a:t>
            </a:r>
            <a:r>
              <a:rPr lang="en-GB" dirty="0" smtClean="0"/>
              <a:t>Research </a:t>
            </a:r>
            <a:r>
              <a:rPr lang="en-GB" dirty="0"/>
              <a:t>G</a:t>
            </a:r>
            <a:r>
              <a:rPr lang="en-GB" dirty="0" smtClean="0"/>
              <a:t>roups</a:t>
            </a:r>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11</a:t>
            </a:fld>
            <a:endParaRPr lang="da-DK"/>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2359" cy="6920077"/>
          </a:xfrm>
          <a:prstGeom prst="rect">
            <a:avLst/>
          </a:prstGeom>
        </p:spPr>
      </p:pic>
    </p:spTree>
    <p:extLst>
      <p:ext uri="{BB962C8B-B14F-4D97-AF65-F5344CB8AC3E}">
        <p14:creationId xmlns:p14="http://schemas.microsoft.com/office/powerpoint/2010/main" val="63437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Funding: upcoming </a:t>
            </a:r>
            <a:r>
              <a:rPr lang="en-GB" dirty="0" smtClean="0"/>
              <a:t>calls /1</a:t>
            </a:r>
            <a:endParaRPr lang="en-GB" dirty="0">
              <a:solidFill>
                <a:srgbClr val="C00000"/>
              </a:solidFill>
            </a:endParaRPr>
          </a:p>
        </p:txBody>
      </p:sp>
      <p:sp>
        <p:nvSpPr>
          <p:cNvPr id="3" name="Pladsholder til indhold 2"/>
          <p:cNvSpPr>
            <a:spLocks noGrp="1"/>
          </p:cNvSpPr>
          <p:nvPr>
            <p:ph idx="1"/>
          </p:nvPr>
        </p:nvSpPr>
        <p:spPr>
          <a:xfrm>
            <a:off x="589649" y="1280161"/>
            <a:ext cx="11321705" cy="4267200"/>
          </a:xfrm>
        </p:spPr>
        <p:txBody>
          <a:bodyPr>
            <a:normAutofit/>
          </a:bodyPr>
          <a:lstStyle/>
          <a:p>
            <a:r>
              <a:rPr lang="en-GB" sz="2000" b="1" dirty="0" smtClean="0"/>
              <a:t>Innovation Fund Denmark</a:t>
            </a:r>
          </a:p>
          <a:p>
            <a:pPr lvl="1"/>
            <a:r>
              <a:rPr lang="en-GB" sz="1600" dirty="0" smtClean="0"/>
              <a:t>Industrial PhD, </a:t>
            </a:r>
            <a:r>
              <a:rPr lang="en-GB" sz="1600" b="1" dirty="0" smtClean="0"/>
              <a:t>private sector </a:t>
            </a:r>
            <a:r>
              <a:rPr lang="en-GB" sz="1600" dirty="0" smtClean="0"/>
              <a:t>- </a:t>
            </a:r>
            <a:r>
              <a:rPr lang="en-GB" sz="1600" dirty="0">
                <a:hlinkClick r:id="rId2"/>
              </a:rPr>
              <a:t>https://</a:t>
            </a:r>
            <a:r>
              <a:rPr lang="en-GB" sz="1600" dirty="0" smtClean="0">
                <a:hlinkClick r:id="rId2"/>
              </a:rPr>
              <a:t>innovationsfonden.dk/en/programmes/industrial-researcher/industrial-phd-all-areas-private-sector</a:t>
            </a:r>
            <a:r>
              <a:rPr lang="en-GB" sz="1600" dirty="0" smtClean="0"/>
              <a:t>, 17 September 2020; and </a:t>
            </a:r>
            <a:r>
              <a:rPr lang="en-GB" sz="1600" b="1" dirty="0" smtClean="0"/>
              <a:t>public sector - </a:t>
            </a:r>
            <a:r>
              <a:rPr lang="en-GB" sz="1600" dirty="0">
                <a:hlinkClick r:id="rId3"/>
              </a:rPr>
              <a:t>https://</a:t>
            </a:r>
            <a:r>
              <a:rPr lang="en-GB" sz="1600" dirty="0" smtClean="0">
                <a:hlinkClick r:id="rId3"/>
              </a:rPr>
              <a:t>innovationsfonden.dk/en/programmes/industrial-researcher/industrial-phd-all-other-areas-public-sector, </a:t>
            </a:r>
            <a:r>
              <a:rPr lang="en-GB" sz="1600" dirty="0" smtClean="0"/>
              <a:t>30 </a:t>
            </a:r>
            <a:r>
              <a:rPr lang="en-GB" sz="1600" dirty="0"/>
              <a:t>S</a:t>
            </a:r>
            <a:r>
              <a:rPr lang="en-GB" sz="1600" dirty="0" smtClean="0"/>
              <a:t>eptember 2020</a:t>
            </a:r>
          </a:p>
          <a:p>
            <a:pPr lvl="1"/>
            <a:r>
              <a:rPr lang="en-GB" sz="1600" dirty="0" smtClean="0"/>
              <a:t>Industrial Postdoc, </a:t>
            </a:r>
            <a:r>
              <a:rPr lang="en-GB" sz="1600" b="1" dirty="0" smtClean="0"/>
              <a:t>private sector </a:t>
            </a:r>
            <a:r>
              <a:rPr lang="en-GB" sz="1600" dirty="0" smtClean="0"/>
              <a:t>- </a:t>
            </a:r>
            <a:r>
              <a:rPr lang="en-GB" sz="1600" dirty="0">
                <a:hlinkClick r:id="rId4"/>
              </a:rPr>
              <a:t>https://</a:t>
            </a:r>
            <a:r>
              <a:rPr lang="en-GB" sz="1600" dirty="0" smtClean="0">
                <a:hlinkClick r:id="rId4"/>
              </a:rPr>
              <a:t>innovationsfonden.dk/en/programmes/industrial-researcher/industrial-postdoc-all-areas-private-sector</a:t>
            </a:r>
            <a:r>
              <a:rPr lang="en-GB" sz="1600" dirty="0" smtClean="0"/>
              <a:t>, </a:t>
            </a:r>
            <a:r>
              <a:rPr lang="en-GB" sz="1600" dirty="0"/>
              <a:t>17 September </a:t>
            </a:r>
            <a:r>
              <a:rPr lang="en-GB" sz="1600" dirty="0" smtClean="0"/>
              <a:t>2020; and </a:t>
            </a:r>
            <a:r>
              <a:rPr lang="en-GB" sz="1600" b="1" dirty="0" smtClean="0"/>
              <a:t>public sector </a:t>
            </a:r>
            <a:r>
              <a:rPr lang="en-GB" sz="1600" dirty="0" smtClean="0"/>
              <a:t>- </a:t>
            </a:r>
            <a:r>
              <a:rPr lang="en-GB" sz="1600" dirty="0">
                <a:hlinkClick r:id="rId5"/>
              </a:rPr>
              <a:t>https://</a:t>
            </a:r>
            <a:r>
              <a:rPr lang="en-GB" sz="1600" dirty="0" smtClean="0">
                <a:hlinkClick r:id="rId5"/>
              </a:rPr>
              <a:t>innovationsfonden.dk/en/programmes/industrial-researcher/industrial-postdoc-all-areas-public-sector</a:t>
            </a:r>
            <a:r>
              <a:rPr lang="en-GB" sz="1600" dirty="0" smtClean="0"/>
              <a:t>, 30 September 2020</a:t>
            </a:r>
          </a:p>
          <a:p>
            <a:pPr lvl="1"/>
            <a:r>
              <a:rPr lang="en-GB" sz="1600" dirty="0" smtClean="0"/>
              <a:t>Also </a:t>
            </a:r>
            <a:r>
              <a:rPr lang="en-GB" sz="1600" dirty="0"/>
              <a:t>special calls o</a:t>
            </a:r>
            <a:r>
              <a:rPr lang="en-GB" sz="1600" dirty="0" smtClean="0"/>
              <a:t>n Industrial PhDs and Postdocs for </a:t>
            </a:r>
            <a:r>
              <a:rPr lang="en-GB" sz="1600" dirty="0"/>
              <a:t>public and private firms in Greenland and Faroe </a:t>
            </a:r>
            <a:r>
              <a:rPr lang="en-GB" sz="1600" dirty="0" smtClean="0"/>
              <a:t>Islands, 17 and 30 September 2020</a:t>
            </a:r>
          </a:p>
          <a:p>
            <a:pPr lvl="1"/>
            <a:r>
              <a:rPr lang="en-GB" sz="1600" dirty="0" smtClean="0"/>
              <a:t>Grand Solutions, </a:t>
            </a:r>
            <a:r>
              <a:rPr lang="en-GB" sz="1600" dirty="0"/>
              <a:t>Open Call within Social Sciences and </a:t>
            </a:r>
            <a:r>
              <a:rPr lang="en-GB" sz="1600" dirty="0" smtClean="0"/>
              <a:t>Humanities – </a:t>
            </a:r>
            <a:r>
              <a:rPr lang="en-GB" sz="1600" dirty="0">
                <a:hlinkClick r:id="rId6"/>
              </a:rPr>
              <a:t>https://</a:t>
            </a:r>
            <a:r>
              <a:rPr lang="en-GB" sz="1600" dirty="0" smtClean="0">
                <a:hlinkClick r:id="rId6"/>
              </a:rPr>
              <a:t>innovationsfonden.dk/en/programmes/grand-solutions/open-call-within-social-sciences-and-humanities</a:t>
            </a:r>
            <a:r>
              <a:rPr lang="en-GB" sz="1600" dirty="0" smtClean="0"/>
              <a:t>, 1 October 2020</a:t>
            </a:r>
          </a:p>
          <a:p>
            <a:pPr marL="0" indent="0">
              <a:buNone/>
            </a:pPr>
            <a:endParaRPr lang="en-GB" sz="1800"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12</a:t>
            </a:fld>
            <a:endParaRPr lang="da-DK"/>
          </a:p>
        </p:txBody>
      </p:sp>
    </p:spTree>
    <p:extLst>
      <p:ext uri="{BB962C8B-B14F-4D97-AF65-F5344CB8AC3E}">
        <p14:creationId xmlns:p14="http://schemas.microsoft.com/office/powerpoint/2010/main" val="321877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Funding: upcoming </a:t>
            </a:r>
            <a:r>
              <a:rPr lang="en-GB" dirty="0" smtClean="0"/>
              <a:t>calls /2</a:t>
            </a:r>
            <a:endParaRPr lang="en-GB" dirty="0"/>
          </a:p>
        </p:txBody>
      </p:sp>
      <p:sp>
        <p:nvSpPr>
          <p:cNvPr id="3" name="Pladsholder til indhold 2"/>
          <p:cNvSpPr>
            <a:spLocks noGrp="1"/>
          </p:cNvSpPr>
          <p:nvPr>
            <p:ph idx="1"/>
          </p:nvPr>
        </p:nvSpPr>
        <p:spPr>
          <a:xfrm>
            <a:off x="589649" y="1723869"/>
            <a:ext cx="10210764" cy="3642610"/>
          </a:xfrm>
        </p:spPr>
        <p:txBody>
          <a:bodyPr>
            <a:normAutofit lnSpcReduction="10000"/>
          </a:bodyPr>
          <a:lstStyle/>
          <a:p>
            <a:r>
              <a:rPr lang="en-GB" sz="2000" b="1" dirty="0"/>
              <a:t>Independent Research Fund Denmark, DFF </a:t>
            </a:r>
            <a:r>
              <a:rPr lang="en-GB" sz="1800" dirty="0"/>
              <a:t>(</a:t>
            </a:r>
            <a:r>
              <a:rPr lang="en-GB" sz="1800" dirty="0">
                <a:hlinkClick r:id="rId2"/>
              </a:rPr>
              <a:t>https://dff.dk/dff_e2020_f2021_dk.pdf</a:t>
            </a:r>
            <a:r>
              <a:rPr lang="en-GB" sz="1800" dirty="0"/>
              <a:t>, </a:t>
            </a:r>
            <a:r>
              <a:rPr lang="en-GB" sz="1800" dirty="0">
                <a:hlinkClick r:id="rId3"/>
              </a:rPr>
              <a:t>https://dff.dk/en/application/overview-of-instruments</a:t>
            </a:r>
            <a:r>
              <a:rPr lang="en-GB" sz="1800" dirty="0"/>
              <a:t>)</a:t>
            </a:r>
          </a:p>
          <a:p>
            <a:pPr lvl="1"/>
            <a:r>
              <a:rPr lang="en-GB" sz="1600" dirty="0"/>
              <a:t>DFF-International Postdoc, 6 October 2020 and 26 March 2021</a:t>
            </a:r>
          </a:p>
          <a:p>
            <a:pPr lvl="1"/>
            <a:r>
              <a:rPr lang="en-GB" sz="1600" dirty="0" err="1"/>
              <a:t>Sapere</a:t>
            </a:r>
            <a:r>
              <a:rPr lang="en-GB" sz="1600" dirty="0"/>
              <a:t> Aude: DFF-Research Leader, 24 March 2021</a:t>
            </a:r>
          </a:p>
          <a:p>
            <a:pPr lvl="1"/>
            <a:r>
              <a:rPr lang="en-GB" sz="1600" dirty="0"/>
              <a:t>DFF Research Project 1 (below 2 mill. DKK) and Research Project 2 (2-4.3 mill. DKK), 2 October 2020</a:t>
            </a:r>
          </a:p>
          <a:p>
            <a:pPr lvl="1"/>
            <a:r>
              <a:rPr lang="en-GB" sz="1600" dirty="0"/>
              <a:t>Research stay abroad, 2 October 2020 and 26 March 2021</a:t>
            </a:r>
          </a:p>
          <a:p>
            <a:pPr lvl="1"/>
            <a:endParaRPr lang="en-GB" sz="1600" dirty="0"/>
          </a:p>
          <a:p>
            <a:r>
              <a:rPr lang="en-GB" sz="2000" b="1" dirty="0" err="1" smtClean="0"/>
              <a:t>Scancor</a:t>
            </a:r>
            <a:endParaRPr lang="en-GB" sz="2000" b="1" dirty="0" smtClean="0"/>
          </a:p>
          <a:p>
            <a:pPr lvl="1"/>
            <a:r>
              <a:rPr lang="en-GB" sz="1600" dirty="0" smtClean="0"/>
              <a:t>2-year </a:t>
            </a:r>
            <a:r>
              <a:rPr lang="en-GB" sz="1600" dirty="0"/>
              <a:t>postdoc position (at </a:t>
            </a:r>
            <a:r>
              <a:rPr lang="en-GB" sz="1600" dirty="0" err="1"/>
              <a:t>Scancor</a:t>
            </a:r>
            <a:r>
              <a:rPr lang="en-GB" sz="1600" dirty="0"/>
              <a:t>, US): Expects call in October or November 2020 with application deadline February 2021 and start September 2021 - </a:t>
            </a:r>
            <a:r>
              <a:rPr lang="en-GB" sz="1600" dirty="0">
                <a:hlinkClick r:id="rId4"/>
              </a:rPr>
              <a:t>https://scancor.org/post-doc/</a:t>
            </a:r>
            <a:endParaRPr lang="en-GB" sz="1600" dirty="0"/>
          </a:p>
          <a:p>
            <a:endParaRPr lang="en-GB" sz="1800"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13</a:t>
            </a:fld>
            <a:endParaRPr lang="da-DK"/>
          </a:p>
        </p:txBody>
      </p:sp>
    </p:spTree>
    <p:extLst>
      <p:ext uri="{BB962C8B-B14F-4D97-AF65-F5344CB8AC3E}">
        <p14:creationId xmlns:p14="http://schemas.microsoft.com/office/powerpoint/2010/main" val="168029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Funding: upcoming calls </a:t>
            </a:r>
            <a:r>
              <a:rPr lang="en-GB" dirty="0" smtClean="0"/>
              <a:t>/3</a:t>
            </a:r>
            <a:endParaRPr lang="en-GB" dirty="0"/>
          </a:p>
        </p:txBody>
      </p:sp>
      <p:sp>
        <p:nvSpPr>
          <p:cNvPr id="3" name="Pladsholder til indhold 2"/>
          <p:cNvSpPr>
            <a:spLocks noGrp="1"/>
          </p:cNvSpPr>
          <p:nvPr>
            <p:ph idx="1"/>
          </p:nvPr>
        </p:nvSpPr>
        <p:spPr>
          <a:xfrm>
            <a:off x="589649" y="1446552"/>
            <a:ext cx="10420625" cy="4422098"/>
          </a:xfrm>
        </p:spPr>
        <p:txBody>
          <a:bodyPr>
            <a:normAutofit fontScale="92500" lnSpcReduction="10000"/>
          </a:bodyPr>
          <a:lstStyle/>
          <a:p>
            <a:r>
              <a:rPr lang="da-DK" sz="2000" b="1" dirty="0" smtClean="0"/>
              <a:t>Carlsberg Foundation </a:t>
            </a:r>
            <a:r>
              <a:rPr lang="da-DK" sz="2000" dirty="0" smtClean="0"/>
              <a:t>– </a:t>
            </a:r>
            <a:r>
              <a:rPr lang="da-DK" sz="2000" u="sng" dirty="0">
                <a:hlinkClick r:id="rId2"/>
              </a:rPr>
              <a:t>https://</a:t>
            </a:r>
            <a:r>
              <a:rPr lang="da-DK" sz="2000" u="sng" dirty="0" smtClean="0">
                <a:hlinkClick r:id="rId2"/>
              </a:rPr>
              <a:t>www.carlsbergfondet.dk/en/Applicant/Apply/Call-and-Guidelines</a:t>
            </a:r>
            <a:r>
              <a:rPr lang="en-GB" sz="2000" dirty="0" smtClean="0"/>
              <a:t>, Ordinary </a:t>
            </a:r>
            <a:r>
              <a:rPr lang="en-GB" sz="2000" dirty="0"/>
              <a:t>C</a:t>
            </a:r>
            <a:r>
              <a:rPr lang="en-GB" sz="2000" dirty="0" smtClean="0"/>
              <a:t>alls, 1 </a:t>
            </a:r>
            <a:r>
              <a:rPr lang="da-DK" sz="2000" dirty="0" err="1" smtClean="0"/>
              <a:t>October</a:t>
            </a:r>
            <a:r>
              <a:rPr lang="da-DK" sz="2000" dirty="0" smtClean="0"/>
              <a:t> 2020:</a:t>
            </a:r>
          </a:p>
          <a:p>
            <a:pPr lvl="1"/>
            <a:r>
              <a:rPr lang="en-GB" dirty="0"/>
              <a:t>International Fellowships (Two-year postdoctoral fellowships for outstanding PhDs for a research stay at a leading international institution)</a:t>
            </a:r>
          </a:p>
          <a:p>
            <a:pPr lvl="1"/>
            <a:r>
              <a:rPr lang="en-GB" dirty="0"/>
              <a:t>Reintegration Fellowships (Two-year postdoctoral fellowships at Danish research institutions after a research stay abroad)</a:t>
            </a:r>
          </a:p>
          <a:p>
            <a:pPr lvl="1"/>
            <a:r>
              <a:rPr lang="en-GB" dirty="0"/>
              <a:t>Monograph Fellowships (One-year full-time fellowships for leading, visionary researchers aimed at producing a ground-breaking monograph</a:t>
            </a:r>
          </a:p>
          <a:p>
            <a:pPr lvl="1"/>
            <a:r>
              <a:rPr lang="en-GB" dirty="0"/>
              <a:t>Research Infrastructure (Grants for equipment, register data, databases, etc.)</a:t>
            </a:r>
          </a:p>
          <a:p>
            <a:pPr lvl="1"/>
            <a:r>
              <a:rPr lang="en-GB" dirty="0"/>
              <a:t>Field Trips / Research Stays at Foreign Institutions (Grants for field trips or research stays at leading international research institutions with a budget exceeding DKK 100,000.)</a:t>
            </a:r>
          </a:p>
          <a:p>
            <a:pPr lvl="1"/>
            <a:r>
              <a:rPr lang="en-GB" dirty="0"/>
              <a:t>Also calls for stays at Oxford University or the Danish Academy in Rome (+ for research of relevance for Iceland…)</a:t>
            </a:r>
          </a:p>
          <a:p>
            <a:r>
              <a:rPr lang="en-GB" sz="2000" dirty="0"/>
              <a:t>Continuous Calls, can be applied for throughout the year</a:t>
            </a:r>
            <a:endParaRPr lang="en-GB" sz="2000" dirty="0" smtClean="0"/>
          </a:p>
          <a:p>
            <a:pPr lvl="1"/>
            <a:r>
              <a:rPr lang="en-GB" dirty="0" smtClean="0"/>
              <a:t>Conferences (grants, up to DKK 60,000, for arranging international conferences in Denmark)</a:t>
            </a:r>
          </a:p>
          <a:p>
            <a:pPr lvl="1"/>
            <a:r>
              <a:rPr lang="en-GB" dirty="0" smtClean="0"/>
              <a:t>Field Trips / </a:t>
            </a:r>
            <a:r>
              <a:rPr lang="en-GB" dirty="0"/>
              <a:t>Research Stays at Foreign Institutions </a:t>
            </a:r>
            <a:r>
              <a:rPr lang="en-GB" dirty="0" smtClean="0"/>
              <a:t>(</a:t>
            </a:r>
            <a:r>
              <a:rPr lang="en-GB" dirty="0"/>
              <a:t>Grants for field trips or research stays at leading international research institutions with a budget </a:t>
            </a:r>
            <a:r>
              <a:rPr lang="en-GB" u="sng" dirty="0"/>
              <a:t>not</a:t>
            </a:r>
            <a:r>
              <a:rPr lang="en-GB" dirty="0"/>
              <a:t> exceeding DKK </a:t>
            </a:r>
            <a:r>
              <a:rPr lang="en-GB" dirty="0" smtClean="0"/>
              <a:t>100,000</a:t>
            </a:r>
            <a:r>
              <a:rPr lang="en-GB" dirty="0"/>
              <a:t>)</a:t>
            </a:r>
            <a:endParaRPr lang="en-GB" dirty="0" smtClean="0"/>
          </a:p>
        </p:txBody>
      </p:sp>
      <p:sp>
        <p:nvSpPr>
          <p:cNvPr id="4" name="Pladsholder til slidenummer 3"/>
          <p:cNvSpPr>
            <a:spLocks noGrp="1"/>
          </p:cNvSpPr>
          <p:nvPr>
            <p:ph type="sldNum" sz="quarter" idx="12"/>
          </p:nvPr>
        </p:nvSpPr>
        <p:spPr/>
        <p:txBody>
          <a:bodyPr/>
          <a:lstStyle/>
          <a:p>
            <a:fld id="{5CDC6C47-BB61-CE4E-BD0D-BBDD2B83F1C4}" type="slidenum">
              <a:rPr lang="da-DK" smtClean="0"/>
              <a:t>14</a:t>
            </a:fld>
            <a:endParaRPr lang="da-DK"/>
          </a:p>
        </p:txBody>
      </p:sp>
    </p:spTree>
    <p:extLst>
      <p:ext uri="{BB962C8B-B14F-4D97-AF65-F5344CB8AC3E}">
        <p14:creationId xmlns:p14="http://schemas.microsoft.com/office/powerpoint/2010/main" val="346552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Funding: upcoming calls </a:t>
            </a:r>
            <a:r>
              <a:rPr lang="en-GB" dirty="0" smtClean="0"/>
              <a:t>/4</a:t>
            </a:r>
            <a:endParaRPr lang="en-GB" dirty="0"/>
          </a:p>
        </p:txBody>
      </p:sp>
      <p:sp>
        <p:nvSpPr>
          <p:cNvPr id="3" name="Pladsholder til indhold 2"/>
          <p:cNvSpPr>
            <a:spLocks noGrp="1"/>
          </p:cNvSpPr>
          <p:nvPr>
            <p:ph idx="1"/>
          </p:nvPr>
        </p:nvSpPr>
        <p:spPr>
          <a:xfrm>
            <a:off x="589649" y="2032831"/>
            <a:ext cx="10098337" cy="3491044"/>
          </a:xfrm>
        </p:spPr>
        <p:txBody>
          <a:bodyPr>
            <a:normAutofit/>
          </a:bodyPr>
          <a:lstStyle/>
          <a:p>
            <a:r>
              <a:rPr lang="en-GB" dirty="0" smtClean="0"/>
              <a:t>The Royal Danish Academy of Sciences and Letters</a:t>
            </a:r>
          </a:p>
          <a:p>
            <a:pPr lvl="1"/>
            <a:r>
              <a:rPr lang="en-GB" dirty="0" smtClean="0"/>
              <a:t>The Lillian and Dan Fink Foundation (supports the dissemination – primarily through funding of publications – of research and development results, aiming at application of the results in business and culture – </a:t>
            </a:r>
            <a:r>
              <a:rPr lang="en-GB" dirty="0">
                <a:hlinkClick r:id="rId2"/>
              </a:rPr>
              <a:t>http://</a:t>
            </a:r>
            <a:r>
              <a:rPr lang="en-GB" dirty="0" smtClean="0">
                <a:hlinkClick r:id="rId2"/>
              </a:rPr>
              <a:t>www.royalacademy.dk/da/Legater/Legater/Lillian-og-Dan-Finks-Fond</a:t>
            </a:r>
            <a:r>
              <a:rPr lang="en-GB" dirty="0" smtClean="0"/>
              <a:t> (only available in Danish) yearly, 1 October and 1 April </a:t>
            </a:r>
          </a:p>
          <a:p>
            <a:pPr lvl="1"/>
            <a:r>
              <a:rPr lang="en-GB" dirty="0" smtClean="0"/>
              <a:t>The Julie von </a:t>
            </a:r>
            <a:r>
              <a:rPr lang="en-GB" dirty="0" err="1" smtClean="0"/>
              <a:t>Müllen</a:t>
            </a:r>
            <a:r>
              <a:rPr lang="en-GB" dirty="0" smtClean="0"/>
              <a:t> Foundation (</a:t>
            </a:r>
            <a:r>
              <a:rPr lang="en-GB" dirty="0"/>
              <a:t>g</a:t>
            </a:r>
            <a:r>
              <a:rPr lang="en-GB" dirty="0" smtClean="0"/>
              <a:t>rants to </a:t>
            </a:r>
            <a:r>
              <a:rPr lang="en-GB" dirty="0"/>
              <a:t>Danish scientists whose research projects depend on them staying at a specific research location, or in case a scientist must travel to a specific place to do fieldwork and collect empirical material or to gain access to certain data bases or archives</a:t>
            </a:r>
            <a:r>
              <a:rPr lang="en-GB" dirty="0" smtClean="0"/>
              <a:t>. </a:t>
            </a:r>
            <a:r>
              <a:rPr lang="en-GB" dirty="0"/>
              <a:t>Grants are given to PhD students in exceptional cases </a:t>
            </a:r>
            <a:r>
              <a:rPr lang="en-GB" dirty="0" smtClean="0"/>
              <a:t>only) - </a:t>
            </a:r>
            <a:r>
              <a:rPr lang="en-GB" dirty="0">
                <a:hlinkClick r:id="rId3"/>
              </a:rPr>
              <a:t>http://</a:t>
            </a:r>
            <a:r>
              <a:rPr lang="en-GB" dirty="0" smtClean="0">
                <a:hlinkClick r:id="rId3"/>
              </a:rPr>
              <a:t>www.royalacademy.dk/en/Legater/Legater/Julie-von-Mullen</a:t>
            </a:r>
            <a:r>
              <a:rPr lang="en-GB" dirty="0" smtClean="0"/>
              <a:t>, 1 October 2020</a:t>
            </a:r>
            <a:endParaRPr lang="en-GB" dirty="0"/>
          </a:p>
          <a:p>
            <a:pPr lvl="1"/>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15</a:t>
            </a:fld>
            <a:endParaRPr lang="da-DK"/>
          </a:p>
        </p:txBody>
      </p:sp>
    </p:spTree>
    <p:extLst>
      <p:ext uri="{BB962C8B-B14F-4D97-AF65-F5344CB8AC3E}">
        <p14:creationId xmlns:p14="http://schemas.microsoft.com/office/powerpoint/2010/main" val="4145052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Faculty level review panel</a:t>
            </a:r>
          </a:p>
        </p:txBody>
      </p:sp>
      <p:sp>
        <p:nvSpPr>
          <p:cNvPr id="3" name="Pladsholder til indhold 2"/>
          <p:cNvSpPr>
            <a:spLocks noGrp="1"/>
          </p:cNvSpPr>
          <p:nvPr>
            <p:ph idx="1"/>
          </p:nvPr>
        </p:nvSpPr>
        <p:spPr>
          <a:xfrm>
            <a:off x="589650" y="1465118"/>
            <a:ext cx="9753600" cy="4530437"/>
          </a:xfrm>
        </p:spPr>
        <p:txBody>
          <a:bodyPr>
            <a:normAutofit lnSpcReduction="10000"/>
          </a:bodyPr>
          <a:lstStyle/>
          <a:p>
            <a:r>
              <a:rPr lang="en-GB" dirty="0" smtClean="0"/>
              <a:t>The Faculty/Deanery is planning a joint faculty level scientific review panel to support applications to selected foundations. The review panel should consist of</a:t>
            </a:r>
          </a:p>
          <a:p>
            <a:pPr lvl="1"/>
            <a:r>
              <a:rPr lang="en-GB" dirty="0" smtClean="0"/>
              <a:t>Social Sciences researcher with experience from own projects and/or experience as a reviewer with research foundations – as well as SS researcher with other experience in reviewing research applications</a:t>
            </a:r>
          </a:p>
          <a:p>
            <a:r>
              <a:rPr lang="en-GB" dirty="0" smtClean="0"/>
              <a:t>Departments/Business School are responsible for </a:t>
            </a:r>
          </a:p>
          <a:p>
            <a:pPr lvl="1"/>
            <a:r>
              <a:rPr lang="en-GB" dirty="0" smtClean="0"/>
              <a:t>Establishing and maintaining the review panel </a:t>
            </a:r>
          </a:p>
          <a:p>
            <a:pPr lvl="1"/>
            <a:r>
              <a:rPr lang="en-GB" dirty="0" smtClean="0"/>
              <a:t>Ensuring that reviews are carried out</a:t>
            </a:r>
          </a:p>
          <a:p>
            <a:r>
              <a:rPr lang="en-GB" dirty="0" smtClean="0"/>
              <a:t>Departments/Business School decides criteria for which types of applications should be reviewed</a:t>
            </a:r>
          </a:p>
          <a:p>
            <a:r>
              <a:rPr lang="en-GB" b="1" dirty="0" smtClean="0"/>
              <a:t>For discussion: </a:t>
            </a:r>
          </a:p>
          <a:p>
            <a:pPr lvl="1"/>
            <a:r>
              <a:rPr lang="en-GB" dirty="0" smtClean="0"/>
              <a:t>How do we implement the review process in a flexible, non-bureaucratic way that can help boost the quality – and thereby success rate - of applications?</a:t>
            </a:r>
          </a:p>
          <a:p>
            <a:pPr lvl="1"/>
            <a:r>
              <a:rPr lang="en-GB" dirty="0" smtClean="0"/>
              <a:t>Recruiting reviewers?</a:t>
            </a:r>
          </a:p>
          <a:p>
            <a:pPr lvl="1"/>
            <a:r>
              <a:rPr lang="en-GB" dirty="0" smtClean="0"/>
              <a:t>Criteria for entering the review process (where should it be mandatory, and where only an option)?</a:t>
            </a:r>
          </a:p>
          <a:p>
            <a:pPr lvl="1"/>
            <a:r>
              <a:rPr lang="en-GB" dirty="0" smtClean="0"/>
              <a:t>Other issues that should be considered?</a:t>
            </a:r>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16</a:t>
            </a:fld>
            <a:endParaRPr lang="da-DK"/>
          </a:p>
        </p:txBody>
      </p:sp>
    </p:spTree>
    <p:extLst>
      <p:ext uri="{BB962C8B-B14F-4D97-AF65-F5344CB8AC3E}">
        <p14:creationId xmlns:p14="http://schemas.microsoft.com/office/powerpoint/2010/main" val="346088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“Academic Fridays”/Economic Laboratory</a:t>
            </a:r>
            <a:r>
              <a:rPr lang="en-GB" dirty="0" smtClean="0"/>
              <a:t>” (Business School Social)</a:t>
            </a:r>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17</a:t>
            </a:fld>
            <a:endParaRPr lang="da-DK"/>
          </a:p>
        </p:txBody>
      </p:sp>
    </p:spTree>
    <p:extLst>
      <p:ext uri="{BB962C8B-B14F-4D97-AF65-F5344CB8AC3E}">
        <p14:creationId xmlns:p14="http://schemas.microsoft.com/office/powerpoint/2010/main" val="231154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AOB</a:t>
            </a:r>
            <a:br>
              <a:rPr lang="en-GB" dirty="0"/>
            </a:br>
            <a:endParaRPr lang="en-GB" dirty="0"/>
          </a:p>
        </p:txBody>
      </p:sp>
      <p:sp>
        <p:nvSpPr>
          <p:cNvPr id="3" name="Pladsholder til indhold 2"/>
          <p:cNvSpPr>
            <a:spLocks noGrp="1"/>
          </p:cNvSpPr>
          <p:nvPr>
            <p:ph idx="1"/>
          </p:nvPr>
        </p:nvSpPr>
        <p:spPr/>
        <p:txBody>
          <a:bodyPr/>
          <a:lstStyle/>
          <a:p>
            <a:r>
              <a:rPr lang="en-GB" dirty="0" smtClean="0"/>
              <a:t>Faculty meeting with FSE, Independent Research Fund Denmark on 22 September 2020. Input to the meeting from researchers with experiences from projects with and applications to FSE by 15 September are most welcome</a:t>
            </a:r>
          </a:p>
          <a:p>
            <a:pPr lvl="1"/>
            <a:r>
              <a:rPr lang="en-GB" dirty="0" smtClean="0"/>
              <a:t>The Deanery will put the following forward</a:t>
            </a:r>
          </a:p>
          <a:p>
            <a:pPr lvl="2"/>
            <a:r>
              <a:rPr lang="en-GB" dirty="0" smtClean="0"/>
              <a:t>Statistics on success rates? </a:t>
            </a:r>
          </a:p>
          <a:p>
            <a:pPr lvl="2"/>
            <a:r>
              <a:rPr lang="en-GB" dirty="0" smtClean="0"/>
              <a:t>Would prefer more – and smaller – calls in stead of few with very large budgets</a:t>
            </a:r>
          </a:p>
          <a:p>
            <a:pPr lvl="2"/>
            <a:endParaRPr lang="en-GB" dirty="0" smtClean="0"/>
          </a:p>
          <a:p>
            <a:r>
              <a:rPr lang="en-GB" dirty="0" smtClean="0"/>
              <a:t> …..</a:t>
            </a:r>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18</a:t>
            </a:fld>
            <a:endParaRPr lang="da-DK"/>
          </a:p>
        </p:txBody>
      </p:sp>
    </p:spTree>
    <p:extLst>
      <p:ext uri="{BB962C8B-B14F-4D97-AF65-F5344CB8AC3E}">
        <p14:creationId xmlns:p14="http://schemas.microsoft.com/office/powerpoint/2010/main" val="3774954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Next meetings</a:t>
            </a:r>
            <a:endParaRPr lang="en-GB" dirty="0"/>
          </a:p>
        </p:txBody>
      </p:sp>
      <p:sp>
        <p:nvSpPr>
          <p:cNvPr id="3" name="Pladsholder til indhold 2"/>
          <p:cNvSpPr>
            <a:spLocks noGrp="1"/>
          </p:cNvSpPr>
          <p:nvPr>
            <p:ph idx="1"/>
          </p:nvPr>
        </p:nvSpPr>
        <p:spPr>
          <a:xfrm>
            <a:off x="589650" y="2032831"/>
            <a:ext cx="10081814" cy="3401614"/>
          </a:xfrm>
        </p:spPr>
        <p:txBody>
          <a:bodyPr/>
          <a:lstStyle/>
          <a:p>
            <a:pPr lvl="1"/>
            <a:r>
              <a:rPr lang="en-GB" sz="1600" dirty="0"/>
              <a:t>5 March 2021 [Theme: Academic </a:t>
            </a:r>
            <a:r>
              <a:rPr lang="en-GB" sz="1600" dirty="0" smtClean="0"/>
              <a:t>publication. Co-organisers: Svetla, Robin]</a:t>
            </a:r>
            <a:endParaRPr lang="en-GB" sz="1600" dirty="0"/>
          </a:p>
          <a:p>
            <a:pPr lvl="1"/>
            <a:r>
              <a:rPr lang="en-GB" sz="1600" dirty="0"/>
              <a:t>27 August 2021 [Theme: </a:t>
            </a:r>
            <a:r>
              <a:rPr lang="en-GB" sz="1600" dirty="0" smtClean="0"/>
              <a:t>… . Co-organisers: …]</a:t>
            </a:r>
            <a:endParaRPr lang="en-GB" sz="1600" dirty="0"/>
          </a:p>
          <a:p>
            <a:pPr lvl="1"/>
            <a:r>
              <a:rPr lang="en-GB" sz="1600" dirty="0"/>
              <a:t>4 March 2022 </a:t>
            </a:r>
            <a:r>
              <a:rPr lang="en-GB" sz="1600" dirty="0" smtClean="0"/>
              <a:t>[</a:t>
            </a:r>
            <a:r>
              <a:rPr lang="en-GB" sz="1600" dirty="0"/>
              <a:t>Theme: … . Co-organisers: </a:t>
            </a:r>
            <a:r>
              <a:rPr lang="en-GB" sz="1600" dirty="0" smtClean="0"/>
              <a:t>…]</a:t>
            </a:r>
            <a:endParaRPr lang="en-GB" sz="1600" dirty="0"/>
          </a:p>
          <a:p>
            <a:pPr lvl="1"/>
            <a:r>
              <a:rPr lang="en-GB" sz="1600" dirty="0"/>
              <a:t>26 August 2022 </a:t>
            </a:r>
            <a:r>
              <a:rPr lang="en-GB" sz="1600" dirty="0" smtClean="0"/>
              <a:t>[</a:t>
            </a:r>
            <a:r>
              <a:rPr lang="en-GB" sz="1600" dirty="0"/>
              <a:t>Theme: … . Co-organisers: </a:t>
            </a:r>
            <a:r>
              <a:rPr lang="en-GB" sz="1600" dirty="0" smtClean="0"/>
              <a:t>…]</a:t>
            </a:r>
            <a:endParaRPr lang="en-GB" sz="1600" dirty="0"/>
          </a:p>
          <a:p>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19</a:t>
            </a:fld>
            <a:endParaRPr lang="da-DK"/>
          </a:p>
        </p:txBody>
      </p:sp>
    </p:spTree>
    <p:extLst>
      <p:ext uri="{BB962C8B-B14F-4D97-AF65-F5344CB8AC3E}">
        <p14:creationId xmlns:p14="http://schemas.microsoft.com/office/powerpoint/2010/main" val="127321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p:txBody>
          <a:bodyPr/>
          <a:lstStyle/>
          <a:p>
            <a:r>
              <a:rPr lang="da-DK" dirty="0" smtClean="0"/>
              <a:t>Agenda</a:t>
            </a:r>
            <a:endParaRPr lang="da-DK" dirty="0"/>
          </a:p>
        </p:txBody>
      </p:sp>
      <p:sp>
        <p:nvSpPr>
          <p:cNvPr id="3" name="Pladsholder til indhold 2">
            <a:extLst>
              <a:ext uri="{FF2B5EF4-FFF2-40B4-BE49-F238E27FC236}">
                <a16:creationId xmlns:a16="http://schemas.microsoft.com/office/drawing/2014/main" id="{7CED66DE-98C3-4043-9A2F-26F26101A1DF}"/>
              </a:ext>
            </a:extLst>
          </p:cNvPr>
          <p:cNvSpPr>
            <a:spLocks noGrp="1"/>
          </p:cNvSpPr>
          <p:nvPr>
            <p:ph idx="1"/>
          </p:nvPr>
        </p:nvSpPr>
        <p:spPr>
          <a:xfrm>
            <a:off x="589650" y="1461541"/>
            <a:ext cx="9753600" cy="4542020"/>
          </a:xfrm>
        </p:spPr>
        <p:txBody>
          <a:bodyPr>
            <a:noAutofit/>
          </a:bodyPr>
          <a:lstStyle/>
          <a:p>
            <a:pPr marL="228600" indent="-228600">
              <a:spcBef>
                <a:spcPts val="0"/>
              </a:spcBef>
              <a:buFont typeface="+mj-lt"/>
              <a:buAutoNum type="arabicPeriod"/>
            </a:pPr>
            <a:r>
              <a:rPr lang="en-GB" sz="1800" dirty="0" smtClean="0"/>
              <a:t>Comments </a:t>
            </a:r>
            <a:r>
              <a:rPr lang="en-GB" sz="1800" dirty="0"/>
              <a:t>to the </a:t>
            </a:r>
            <a:r>
              <a:rPr lang="en-GB" sz="1800" dirty="0" smtClean="0"/>
              <a:t>agenda</a:t>
            </a:r>
          </a:p>
          <a:p>
            <a:pPr marL="228600" indent="-228600">
              <a:spcBef>
                <a:spcPts val="0"/>
              </a:spcBef>
              <a:buFont typeface="+mj-lt"/>
              <a:buAutoNum type="arabicPeriod"/>
            </a:pPr>
            <a:r>
              <a:rPr lang="en-GB" sz="1800" dirty="0"/>
              <a:t>PhD status (orientation</a:t>
            </a:r>
            <a:r>
              <a:rPr lang="en-GB" sz="1800" dirty="0" smtClean="0"/>
              <a:t>)</a:t>
            </a:r>
            <a:endParaRPr lang="en-GB" sz="1800" dirty="0"/>
          </a:p>
          <a:p>
            <a:pPr marL="228600" indent="-228600">
              <a:spcBef>
                <a:spcPts val="0"/>
              </a:spcBef>
              <a:buFont typeface="+mj-lt"/>
              <a:buAutoNum type="arabicPeriod"/>
            </a:pPr>
            <a:r>
              <a:rPr lang="en-GB" sz="1800" dirty="0" smtClean="0"/>
              <a:t>Short messages:</a:t>
            </a:r>
          </a:p>
          <a:p>
            <a:pPr marL="566738" lvl="1" indent="-228600">
              <a:spcBef>
                <a:spcPts val="0"/>
              </a:spcBef>
              <a:buFont typeface="+mj-lt"/>
              <a:buAutoNum type="alphaLcPeriod"/>
            </a:pPr>
            <a:r>
              <a:rPr lang="en-GB" sz="1600" dirty="0" smtClean="0"/>
              <a:t>Meeting </a:t>
            </a:r>
            <a:r>
              <a:rPr lang="en-GB" sz="1600" dirty="0"/>
              <a:t>schedule</a:t>
            </a:r>
          </a:p>
          <a:p>
            <a:pPr marL="566738" lvl="1" indent="-228600">
              <a:spcBef>
                <a:spcPts val="0"/>
              </a:spcBef>
              <a:buFont typeface="+mj-lt"/>
              <a:buAutoNum type="alphaLcPeriod"/>
            </a:pPr>
            <a:r>
              <a:rPr lang="en-GB" sz="1600" dirty="0" smtClean="0"/>
              <a:t>Intranet </a:t>
            </a:r>
            <a:r>
              <a:rPr lang="en-GB" sz="1600" dirty="0"/>
              <a:t>page for Professor Council </a:t>
            </a:r>
          </a:p>
          <a:p>
            <a:pPr marL="566738" lvl="1" indent="-228600">
              <a:spcBef>
                <a:spcPts val="0"/>
              </a:spcBef>
              <a:buFont typeface="+mj-lt"/>
              <a:buAutoNum type="alphaLcPeriod"/>
            </a:pPr>
            <a:r>
              <a:rPr lang="en-GB" sz="1600" dirty="0" smtClean="0"/>
              <a:t>Editors</a:t>
            </a:r>
            <a:r>
              <a:rPr lang="en-GB" sz="1600" dirty="0"/>
              <a:t>’ Day</a:t>
            </a:r>
          </a:p>
          <a:p>
            <a:pPr marL="228600" indent="-228600">
              <a:spcBef>
                <a:spcPts val="0"/>
              </a:spcBef>
              <a:buFont typeface="+mj-lt"/>
              <a:buAutoNum type="arabicPeriod"/>
            </a:pPr>
            <a:r>
              <a:rPr lang="en-GB" sz="1800" dirty="0" smtClean="0"/>
              <a:t>Publication </a:t>
            </a:r>
            <a:r>
              <a:rPr lang="en-GB" sz="1800" dirty="0"/>
              <a:t>and BFI analysis (</a:t>
            </a:r>
            <a:r>
              <a:rPr lang="en-GB" sz="1800" dirty="0" smtClean="0"/>
              <a:t>orientation)</a:t>
            </a:r>
            <a:endParaRPr lang="en-GB" sz="1800" dirty="0"/>
          </a:p>
          <a:p>
            <a:pPr marL="228600" indent="-228600">
              <a:spcBef>
                <a:spcPts val="0"/>
              </a:spcBef>
              <a:buFont typeface="+mj-lt"/>
              <a:buAutoNum type="arabicPeriod"/>
            </a:pPr>
            <a:r>
              <a:rPr lang="en-GB" sz="1800" dirty="0" smtClean="0"/>
              <a:t>Business </a:t>
            </a:r>
            <a:r>
              <a:rPr lang="en-GB" sz="1800" dirty="0"/>
              <a:t>Labs and research groups (orientation)</a:t>
            </a:r>
          </a:p>
          <a:p>
            <a:pPr marL="228600" indent="-228600">
              <a:spcBef>
                <a:spcPts val="0"/>
              </a:spcBef>
              <a:buFont typeface="+mj-lt"/>
              <a:buAutoNum type="arabicPeriod"/>
            </a:pPr>
            <a:r>
              <a:rPr lang="en-GB" sz="1800" dirty="0" smtClean="0"/>
              <a:t>Funding</a:t>
            </a:r>
            <a:r>
              <a:rPr lang="en-GB" sz="1800" dirty="0"/>
              <a:t>: upcoming calls (orientation)</a:t>
            </a:r>
          </a:p>
          <a:p>
            <a:pPr marL="228600" indent="-228600">
              <a:spcBef>
                <a:spcPts val="0"/>
              </a:spcBef>
              <a:buFont typeface="+mj-lt"/>
              <a:buAutoNum type="arabicPeriod"/>
            </a:pPr>
            <a:r>
              <a:rPr lang="en-GB" sz="1800" dirty="0" smtClean="0"/>
              <a:t>Faculty </a:t>
            </a:r>
            <a:r>
              <a:rPr lang="en-GB" sz="1800" dirty="0"/>
              <a:t>level review panel (orientation followed by discussion on </a:t>
            </a:r>
            <a:r>
              <a:rPr lang="en-GB" sz="1800" dirty="0" smtClean="0"/>
              <a:t>implementation)</a:t>
            </a:r>
            <a:endParaRPr lang="en-GB" sz="1800" dirty="0"/>
          </a:p>
          <a:p>
            <a:pPr marL="228600" indent="-228600">
              <a:spcBef>
                <a:spcPts val="0"/>
              </a:spcBef>
              <a:buFont typeface="+mj-lt"/>
              <a:buAutoNum type="arabicPeriod"/>
            </a:pPr>
            <a:r>
              <a:rPr lang="en-GB" sz="1800" dirty="0" smtClean="0"/>
              <a:t>“</a:t>
            </a:r>
            <a:r>
              <a:rPr lang="en-GB" sz="1800" dirty="0"/>
              <a:t>Academic Fridays”/Economic Laboratory” (short oral presentation of proposed setup followed by discussion on implementation)</a:t>
            </a:r>
          </a:p>
          <a:p>
            <a:pPr marL="228600" indent="-228600">
              <a:spcBef>
                <a:spcPts val="0"/>
              </a:spcBef>
              <a:buFont typeface="+mj-lt"/>
              <a:buAutoNum type="arabicPeriod"/>
            </a:pPr>
            <a:r>
              <a:rPr lang="en-GB" sz="1800" dirty="0" smtClean="0"/>
              <a:t>AOB</a:t>
            </a:r>
            <a:endParaRPr lang="en-GB" sz="1800" dirty="0"/>
          </a:p>
          <a:p>
            <a:pPr marL="228600" indent="-228600">
              <a:spcBef>
                <a:spcPts val="0"/>
              </a:spcBef>
              <a:buFont typeface="+mj-lt"/>
              <a:buAutoNum type="arabicPeriod"/>
            </a:pPr>
            <a:r>
              <a:rPr lang="en-GB" sz="1800" dirty="0" smtClean="0"/>
              <a:t> Next meetings</a:t>
            </a:r>
            <a:endParaRPr lang="en-GB" sz="1800" dirty="0"/>
          </a:p>
          <a:p>
            <a:pPr marL="0" indent="0">
              <a:buNone/>
            </a:pPr>
            <a:endParaRPr lang="en-GB" sz="1100" dirty="0"/>
          </a:p>
          <a:p>
            <a:pPr marL="0" indent="0">
              <a:buNone/>
            </a:pPr>
            <a:endParaRPr lang="en-GB" sz="1100" dirty="0"/>
          </a:p>
          <a:p>
            <a:pPr marL="0" indent="0">
              <a:buNone/>
            </a:pPr>
            <a:endParaRPr lang="da-DK" sz="1100" dirty="0"/>
          </a:p>
        </p:txBody>
      </p:sp>
    </p:spTree>
    <p:extLst>
      <p:ext uri="{BB962C8B-B14F-4D97-AF65-F5344CB8AC3E}">
        <p14:creationId xmlns:p14="http://schemas.microsoft.com/office/powerpoint/2010/main" val="1111869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2"/>
          <a:stretch>
            <a:fillRect/>
          </a:stretch>
        </p:blipFill>
        <p:spPr>
          <a:xfrm>
            <a:off x="4994275" y="2516981"/>
            <a:ext cx="2143125" cy="2143125"/>
          </a:xfrm>
          <a:prstGeom prst="rect">
            <a:avLst/>
          </a:prstGeom>
        </p:spPr>
      </p:pic>
      <p:sp>
        <p:nvSpPr>
          <p:cNvPr id="4" name="Pladsholder til slidenummer 3"/>
          <p:cNvSpPr>
            <a:spLocks noGrp="1"/>
          </p:cNvSpPr>
          <p:nvPr>
            <p:ph type="sldNum" sz="quarter" idx="12"/>
          </p:nvPr>
        </p:nvSpPr>
        <p:spPr/>
        <p:txBody>
          <a:bodyPr/>
          <a:lstStyle/>
          <a:p>
            <a:fld id="{5CDC6C47-BB61-CE4E-BD0D-BBDD2B83F1C4}" type="slidenum">
              <a:rPr lang="da-DK" smtClean="0"/>
              <a:t>20</a:t>
            </a:fld>
            <a:endParaRPr lang="da-DK"/>
          </a:p>
        </p:txBody>
      </p:sp>
    </p:spTree>
    <p:extLst>
      <p:ext uri="{BB962C8B-B14F-4D97-AF65-F5344CB8AC3E}">
        <p14:creationId xmlns:p14="http://schemas.microsoft.com/office/powerpoint/2010/main" val="239457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Short messages:</a:t>
            </a:r>
            <a:br>
              <a:rPr lang="en-GB" dirty="0" smtClean="0"/>
            </a:br>
            <a:r>
              <a:rPr lang="en-GB" dirty="0" smtClean="0"/>
              <a:t>a. Meeting schedule</a:t>
            </a:r>
            <a:endParaRPr lang="en-GB" dirty="0"/>
          </a:p>
        </p:txBody>
      </p:sp>
      <p:sp>
        <p:nvSpPr>
          <p:cNvPr id="3" name="Pladsholder til indhold 2"/>
          <p:cNvSpPr>
            <a:spLocks noGrp="1"/>
          </p:cNvSpPr>
          <p:nvPr>
            <p:ph idx="1"/>
          </p:nvPr>
        </p:nvSpPr>
        <p:spPr>
          <a:xfrm>
            <a:off x="589650" y="2032831"/>
            <a:ext cx="9753600" cy="3848424"/>
          </a:xfrm>
        </p:spPr>
        <p:txBody>
          <a:bodyPr>
            <a:normAutofit/>
          </a:bodyPr>
          <a:lstStyle/>
          <a:p>
            <a:r>
              <a:rPr lang="en-GB" sz="1800" dirty="0" smtClean="0"/>
              <a:t>The two annual meetings will be held </a:t>
            </a:r>
            <a:r>
              <a:rPr lang="en-GB" sz="1800" b="1" dirty="0" smtClean="0"/>
              <a:t>Friday </a:t>
            </a:r>
            <a:r>
              <a:rPr lang="en-GB" sz="1800" b="1" dirty="0"/>
              <a:t>in week 9</a:t>
            </a:r>
            <a:r>
              <a:rPr lang="en-GB" sz="1800" dirty="0"/>
              <a:t> and </a:t>
            </a:r>
            <a:r>
              <a:rPr lang="en-GB" sz="1800" b="1" dirty="0"/>
              <a:t>Friday in week 34</a:t>
            </a:r>
            <a:r>
              <a:rPr lang="en-GB" sz="1800" dirty="0"/>
              <a:t>. </a:t>
            </a:r>
            <a:endParaRPr lang="en-GB" sz="1800" dirty="0" smtClean="0"/>
          </a:p>
          <a:p>
            <a:r>
              <a:rPr lang="en-GB" sz="1800" dirty="0" smtClean="0"/>
              <a:t>Accordingly, the dates </a:t>
            </a:r>
            <a:r>
              <a:rPr lang="en-GB" sz="1800" dirty="0"/>
              <a:t>for the </a:t>
            </a:r>
            <a:r>
              <a:rPr lang="en-GB" sz="1800" dirty="0" smtClean="0"/>
              <a:t>2021 and 2022 meetings </a:t>
            </a:r>
            <a:r>
              <a:rPr lang="en-GB" sz="1800" dirty="0"/>
              <a:t>are </a:t>
            </a:r>
            <a:endParaRPr lang="en-GB" sz="1800" dirty="0" smtClean="0"/>
          </a:p>
          <a:p>
            <a:pPr lvl="1"/>
            <a:r>
              <a:rPr lang="en-GB" sz="1600" dirty="0" smtClean="0"/>
              <a:t>5 March</a:t>
            </a:r>
            <a:r>
              <a:rPr lang="en-GB" sz="1600" dirty="0"/>
              <a:t> </a:t>
            </a:r>
            <a:r>
              <a:rPr lang="en-GB" sz="1600" dirty="0" smtClean="0"/>
              <a:t>2021 [Theme: Academic publication]</a:t>
            </a:r>
          </a:p>
          <a:p>
            <a:pPr lvl="1"/>
            <a:r>
              <a:rPr lang="en-GB" sz="1600" dirty="0" smtClean="0"/>
              <a:t>27</a:t>
            </a:r>
            <a:r>
              <a:rPr lang="en-GB" sz="1600" dirty="0"/>
              <a:t> August </a:t>
            </a:r>
            <a:r>
              <a:rPr lang="en-GB" sz="1600" dirty="0" smtClean="0"/>
              <a:t>2021 [Theme: TBD]</a:t>
            </a:r>
          </a:p>
          <a:p>
            <a:pPr lvl="1"/>
            <a:r>
              <a:rPr lang="en-GB" sz="1600" dirty="0" smtClean="0"/>
              <a:t>4 March 2022 </a:t>
            </a:r>
            <a:r>
              <a:rPr lang="en-GB" sz="1600" dirty="0"/>
              <a:t>[Theme: TBD</a:t>
            </a:r>
            <a:r>
              <a:rPr lang="en-GB" sz="1600" dirty="0" smtClean="0"/>
              <a:t>]</a:t>
            </a:r>
          </a:p>
          <a:p>
            <a:pPr lvl="1"/>
            <a:r>
              <a:rPr lang="en-GB" sz="1600" dirty="0" smtClean="0"/>
              <a:t>26 August 2022 </a:t>
            </a:r>
            <a:r>
              <a:rPr lang="en-GB" sz="1600" dirty="0"/>
              <a:t>[Theme: TBD]</a:t>
            </a:r>
          </a:p>
          <a:p>
            <a:pPr marL="338138" lvl="1" indent="0">
              <a:buNone/>
            </a:pPr>
            <a:endParaRPr lang="en-GB" sz="1600" dirty="0" smtClean="0"/>
          </a:p>
          <a:p>
            <a:pPr marL="338138" lvl="1" indent="0">
              <a:buNone/>
            </a:pPr>
            <a:r>
              <a:rPr lang="en-GB" sz="1600" dirty="0" smtClean="0"/>
              <a:t>During the coffee break, please discuss relevant themes for the upcoming meetings: The aim is to have a preliminary plan of themes - and co-organisers - for the next four meetings before closing today’s meeting (item 10).</a:t>
            </a:r>
            <a:endParaRPr lang="en-GB" sz="1600" dirty="0"/>
          </a:p>
        </p:txBody>
      </p:sp>
      <p:sp>
        <p:nvSpPr>
          <p:cNvPr id="4" name="Pladsholder til slidenummer 3"/>
          <p:cNvSpPr>
            <a:spLocks noGrp="1"/>
          </p:cNvSpPr>
          <p:nvPr>
            <p:ph type="sldNum" sz="quarter" idx="12"/>
          </p:nvPr>
        </p:nvSpPr>
        <p:spPr/>
        <p:txBody>
          <a:bodyPr/>
          <a:lstStyle/>
          <a:p>
            <a:fld id="{5CDC6C47-BB61-CE4E-BD0D-BBDD2B83F1C4}" type="slidenum">
              <a:rPr lang="da-DK" smtClean="0"/>
              <a:t>3</a:t>
            </a:fld>
            <a:endParaRPr lang="da-DK"/>
          </a:p>
        </p:txBody>
      </p:sp>
    </p:spTree>
    <p:extLst>
      <p:ext uri="{BB962C8B-B14F-4D97-AF65-F5344CB8AC3E}">
        <p14:creationId xmlns:p14="http://schemas.microsoft.com/office/powerpoint/2010/main" val="193425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Short messages:</a:t>
            </a:r>
            <a:br>
              <a:rPr lang="en-GB" dirty="0"/>
            </a:br>
            <a:r>
              <a:rPr lang="en-GB" dirty="0" smtClean="0"/>
              <a:t>b.</a:t>
            </a:r>
            <a:r>
              <a:rPr lang="en-GB" dirty="0"/>
              <a:t> Intranet page for Professor Council </a:t>
            </a:r>
            <a:br>
              <a:rPr lang="en-GB" dirty="0"/>
            </a:br>
            <a:endParaRPr lang="en-GB" dirty="0"/>
          </a:p>
        </p:txBody>
      </p:sp>
      <p:sp>
        <p:nvSpPr>
          <p:cNvPr id="3" name="Pladsholder til indhold 2"/>
          <p:cNvSpPr>
            <a:spLocks noGrp="1"/>
          </p:cNvSpPr>
          <p:nvPr>
            <p:ph idx="1"/>
          </p:nvPr>
        </p:nvSpPr>
        <p:spPr/>
        <p:txBody>
          <a:bodyPr>
            <a:normAutofit fontScale="92500" lnSpcReduction="20000"/>
          </a:bodyPr>
          <a:lstStyle/>
          <a:p>
            <a:r>
              <a:rPr lang="en-GB" sz="2000" dirty="0">
                <a:hlinkClick r:id="rId2"/>
              </a:rPr>
              <a:t>https://</a:t>
            </a:r>
            <a:r>
              <a:rPr lang="en-GB" sz="2000" dirty="0" smtClean="0">
                <a:hlinkClick r:id="rId2"/>
              </a:rPr>
              <a:t>www.intranet.business.aau.dk/professor-council</a:t>
            </a:r>
            <a:endParaRPr lang="en-GB" sz="2000" dirty="0" smtClean="0"/>
          </a:p>
          <a:p>
            <a:r>
              <a:rPr lang="en-GB" sz="2000" dirty="0" smtClean="0"/>
              <a:t>Here you can find:</a:t>
            </a:r>
          </a:p>
          <a:p>
            <a:pPr lvl="1"/>
            <a:r>
              <a:rPr lang="en-GB" sz="1800" dirty="0"/>
              <a:t>The mandate for the Professor Council</a:t>
            </a:r>
          </a:p>
          <a:p>
            <a:pPr lvl="1"/>
            <a:r>
              <a:rPr lang="en-GB" sz="1800" dirty="0"/>
              <a:t>Meeting schedule</a:t>
            </a:r>
          </a:p>
          <a:p>
            <a:pPr lvl="1"/>
            <a:r>
              <a:rPr lang="en-GB" sz="1800" dirty="0"/>
              <a:t>Agendas and documents from the meetings</a:t>
            </a:r>
          </a:p>
          <a:p>
            <a:pPr marL="0" indent="0">
              <a:buNone/>
            </a:pPr>
            <a:endParaRPr lang="en-GB" sz="2000" dirty="0" smtClean="0"/>
          </a:p>
          <a:p>
            <a:r>
              <a:rPr lang="en-GB" sz="2000" dirty="0" smtClean="0"/>
              <a:t>If there is a need for a discussion forum between meetings, we can also make a closed group on Workplace, </a:t>
            </a:r>
            <a:r>
              <a:rPr lang="en-GB" sz="2000" dirty="0">
                <a:hlinkClick r:id="rId3"/>
              </a:rPr>
              <a:t>https://businessaau.workplace.com/</a:t>
            </a:r>
            <a:endParaRPr lang="en-GB" sz="2000" dirty="0" smtClean="0"/>
          </a:p>
          <a:p>
            <a:pPr marL="338138" lvl="1" indent="0">
              <a:buNone/>
            </a:pPr>
            <a:endParaRPr lang="en-GB" sz="1800" dirty="0"/>
          </a:p>
        </p:txBody>
      </p:sp>
      <p:sp>
        <p:nvSpPr>
          <p:cNvPr id="4" name="Pladsholder til slidenummer 3"/>
          <p:cNvSpPr>
            <a:spLocks noGrp="1"/>
          </p:cNvSpPr>
          <p:nvPr>
            <p:ph type="sldNum" sz="quarter" idx="12"/>
          </p:nvPr>
        </p:nvSpPr>
        <p:spPr/>
        <p:txBody>
          <a:bodyPr/>
          <a:lstStyle/>
          <a:p>
            <a:fld id="{5CDC6C47-BB61-CE4E-BD0D-BBDD2B83F1C4}" type="slidenum">
              <a:rPr lang="da-DK" smtClean="0"/>
              <a:t>4</a:t>
            </a:fld>
            <a:endParaRPr lang="da-DK"/>
          </a:p>
        </p:txBody>
      </p:sp>
    </p:spTree>
    <p:extLst>
      <p:ext uri="{BB962C8B-B14F-4D97-AF65-F5344CB8AC3E}">
        <p14:creationId xmlns:p14="http://schemas.microsoft.com/office/powerpoint/2010/main" val="378554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Short messages:</a:t>
            </a:r>
            <a:br>
              <a:rPr lang="en-GB" dirty="0"/>
            </a:br>
            <a:r>
              <a:rPr lang="en-GB" dirty="0" smtClean="0"/>
              <a:t>c. AAU Business School Editors’ Day </a:t>
            </a:r>
            <a:r>
              <a:rPr lang="en-GB" dirty="0"/>
              <a:t/>
            </a:r>
            <a:br>
              <a:rPr lang="en-GB" dirty="0"/>
            </a:br>
            <a:endParaRPr lang="en-GB" dirty="0"/>
          </a:p>
        </p:txBody>
      </p:sp>
      <p:sp>
        <p:nvSpPr>
          <p:cNvPr id="3" name="Pladsholder til indhold 2"/>
          <p:cNvSpPr>
            <a:spLocks noGrp="1"/>
          </p:cNvSpPr>
          <p:nvPr>
            <p:ph idx="1"/>
          </p:nvPr>
        </p:nvSpPr>
        <p:spPr/>
        <p:txBody>
          <a:bodyPr>
            <a:normAutofit fontScale="85000" lnSpcReduction="20000"/>
          </a:bodyPr>
          <a:lstStyle/>
          <a:p>
            <a:r>
              <a:rPr lang="en-GB" dirty="0" smtClean="0"/>
              <a:t>Editors’ Day: </a:t>
            </a:r>
            <a:r>
              <a:rPr lang="en-GB" dirty="0"/>
              <a:t>a paper development workshop </a:t>
            </a:r>
            <a:r>
              <a:rPr lang="en-GB" dirty="0" smtClean="0"/>
              <a:t>aiming at </a:t>
            </a:r>
            <a:r>
              <a:rPr lang="en-GB" dirty="0"/>
              <a:t>supporting the process of developing manuscripts for publication in highly ranked international journals. </a:t>
            </a:r>
            <a:r>
              <a:rPr lang="en-GB" dirty="0" smtClean="0"/>
              <a:t>Editors </a:t>
            </a:r>
            <a:r>
              <a:rPr lang="en-GB" dirty="0"/>
              <a:t>of </a:t>
            </a:r>
            <a:r>
              <a:rPr lang="en-GB" dirty="0" smtClean="0"/>
              <a:t>selected journals </a:t>
            </a:r>
            <a:r>
              <a:rPr lang="en-GB" dirty="0"/>
              <a:t>will provide feedback on submitted extended abstracts of work in progress, with the aim of supporting the developing the work into papers, that have the potential of being high-quality submissions within the scope of one of the journals represented at the workshop</a:t>
            </a:r>
            <a:r>
              <a:rPr lang="en-GB" dirty="0" smtClean="0"/>
              <a:t>.</a:t>
            </a:r>
          </a:p>
          <a:p>
            <a:r>
              <a:rPr lang="en-GB" dirty="0"/>
              <a:t>M</a:t>
            </a:r>
            <a:r>
              <a:rPr lang="en-GB" dirty="0" smtClean="0"/>
              <a:t>ain </a:t>
            </a:r>
            <a:r>
              <a:rPr lang="en-GB" dirty="0"/>
              <a:t>target group is </a:t>
            </a:r>
            <a:r>
              <a:rPr lang="en-GB" dirty="0" smtClean="0"/>
              <a:t>researchers </a:t>
            </a:r>
            <a:r>
              <a:rPr lang="en-GB" dirty="0"/>
              <a:t>in the early stage or their career </a:t>
            </a:r>
            <a:r>
              <a:rPr lang="en-GB" dirty="0" smtClean="0"/>
              <a:t>- PhD </a:t>
            </a:r>
            <a:r>
              <a:rPr lang="en-GB" dirty="0"/>
              <a:t>students, postdocs, assistant professors and associate professors with less than 2 years seniority in the position</a:t>
            </a:r>
            <a:endParaRPr lang="en-GB" dirty="0" smtClean="0"/>
          </a:p>
          <a:p>
            <a:r>
              <a:rPr lang="en-GB" dirty="0"/>
              <a:t>Originally scheduled for May 2020 (with editors from </a:t>
            </a:r>
            <a:r>
              <a:rPr lang="en-GB" i="1" dirty="0"/>
              <a:t>Accounting, Auditing and </a:t>
            </a:r>
            <a:r>
              <a:rPr lang="en-GB" i="1" dirty="0" smtClean="0"/>
              <a:t>Accountability </a:t>
            </a:r>
            <a:r>
              <a:rPr lang="en-GB" dirty="0" smtClean="0"/>
              <a:t>- </a:t>
            </a:r>
            <a:r>
              <a:rPr lang="en-GB" i="1" dirty="0" smtClean="0"/>
              <a:t>Global </a:t>
            </a:r>
            <a:r>
              <a:rPr lang="en-GB" i="1" dirty="0"/>
              <a:t>Strategy </a:t>
            </a:r>
            <a:r>
              <a:rPr lang="en-GB" i="1" dirty="0" smtClean="0"/>
              <a:t>Journal </a:t>
            </a:r>
            <a:r>
              <a:rPr lang="en-GB" dirty="0" smtClean="0"/>
              <a:t>-</a:t>
            </a:r>
            <a:r>
              <a:rPr lang="en-GB" i="1" dirty="0" smtClean="0"/>
              <a:t>Journal </a:t>
            </a:r>
            <a:r>
              <a:rPr lang="en-GB" i="1" dirty="0"/>
              <a:t>of International Business </a:t>
            </a:r>
            <a:r>
              <a:rPr lang="en-GB" i="1" dirty="0" smtClean="0"/>
              <a:t>Studies </a:t>
            </a:r>
            <a:r>
              <a:rPr lang="en-GB" dirty="0" smtClean="0"/>
              <a:t>- </a:t>
            </a:r>
            <a:r>
              <a:rPr lang="en-GB" i="1" dirty="0" smtClean="0"/>
              <a:t>Research Policy</a:t>
            </a:r>
            <a:r>
              <a:rPr lang="en-GB" dirty="0" smtClean="0"/>
              <a:t> - </a:t>
            </a:r>
            <a:r>
              <a:rPr lang="en-GB" i="1" dirty="0" smtClean="0"/>
              <a:t>Small </a:t>
            </a:r>
            <a:r>
              <a:rPr lang="en-GB" i="1" dirty="0"/>
              <a:t>Business </a:t>
            </a:r>
            <a:r>
              <a:rPr lang="en-GB" i="1" dirty="0" smtClean="0"/>
              <a:t>Economics)</a:t>
            </a:r>
            <a:endParaRPr lang="en-GB" i="1" dirty="0"/>
          </a:p>
          <a:p>
            <a:pPr marL="0" indent="0">
              <a:buNone/>
            </a:pPr>
            <a:endParaRPr lang="en-GB" dirty="0" smtClean="0"/>
          </a:p>
          <a:p>
            <a:r>
              <a:rPr lang="en-GB" dirty="0" smtClean="0"/>
              <a:t>A new date will be scheduled as soon as possible (the date will probably be in the early spring of 2021). Editors will most likely join via video.</a:t>
            </a:r>
            <a:endParaRPr lang="en-GB" dirty="0"/>
          </a:p>
          <a:p>
            <a:pPr marL="0" indent="0">
              <a:buNone/>
            </a:pPr>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5</a:t>
            </a:fld>
            <a:endParaRPr lang="da-DK"/>
          </a:p>
        </p:txBody>
      </p:sp>
    </p:spTree>
    <p:extLst>
      <p:ext uri="{BB962C8B-B14F-4D97-AF65-F5344CB8AC3E}">
        <p14:creationId xmlns:p14="http://schemas.microsoft.com/office/powerpoint/2010/main" val="106312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Publication and BFI analysis</a:t>
            </a:r>
          </a:p>
        </p:txBody>
      </p:sp>
      <p:sp>
        <p:nvSpPr>
          <p:cNvPr id="3" name="Pladsholder til indhold 2"/>
          <p:cNvSpPr>
            <a:spLocks noGrp="1"/>
          </p:cNvSpPr>
          <p:nvPr>
            <p:ph idx="1"/>
          </p:nvPr>
        </p:nvSpPr>
        <p:spPr>
          <a:xfrm>
            <a:off x="589650" y="2032830"/>
            <a:ext cx="9753600" cy="3796469"/>
          </a:xfrm>
        </p:spPr>
        <p:txBody>
          <a:bodyPr>
            <a:normAutofit/>
          </a:bodyPr>
          <a:lstStyle/>
          <a:p>
            <a:pPr marL="0" indent="0">
              <a:buNone/>
            </a:pPr>
            <a:r>
              <a:rPr lang="da-DK" sz="3200" b="1" dirty="0"/>
              <a:t>Summary</a:t>
            </a:r>
            <a:endParaRPr lang="en-GB" sz="3200" b="1" dirty="0" smtClean="0"/>
          </a:p>
          <a:p>
            <a:pPr marL="0" indent="0">
              <a:buNone/>
            </a:pPr>
            <a:r>
              <a:rPr lang="en-GB" dirty="0" smtClean="0"/>
              <a:t>Overall </a:t>
            </a:r>
            <a:r>
              <a:rPr lang="en-GB" dirty="0"/>
              <a:t>the number of publications is slightly decreasing. The citation database potential is status quo but the BFI potential is being more and more realised. </a:t>
            </a:r>
            <a:r>
              <a:rPr lang="en-GB" b="1" dirty="0"/>
              <a:t>The share of publications in BFI-level 2 is slightly increasing and receive more impact in terms of citations per publication</a:t>
            </a:r>
            <a:r>
              <a:rPr lang="en-GB" dirty="0"/>
              <a:t>. </a:t>
            </a:r>
            <a:endParaRPr lang="da-DK" dirty="0"/>
          </a:p>
          <a:p>
            <a:pPr marL="0" indent="0">
              <a:buNone/>
            </a:pPr>
            <a:r>
              <a:rPr lang="en-GB" b="1" dirty="0"/>
              <a:t>Number of Open Access publications are increasing </a:t>
            </a:r>
            <a:r>
              <a:rPr lang="en-GB" dirty="0"/>
              <a:t>and the potential is almost realised in 2018 according to the National OA Strategy. OA publications receive more impact in terms of citations.</a:t>
            </a:r>
            <a:endParaRPr lang="da-DK" dirty="0"/>
          </a:p>
          <a:p>
            <a:pPr marL="0" indent="0">
              <a:buNone/>
            </a:pPr>
            <a:r>
              <a:rPr lang="en-GB" dirty="0"/>
              <a:t>More than 45% of publications in Scopus are published with international collaboration and get more impact (FWCI). The share of publications in top journals, share of publications in top citation percentiles and Field-Weighted Citation Impact decreases in the period.   </a:t>
            </a:r>
            <a:endParaRPr lang="da-DK" dirty="0"/>
          </a:p>
          <a:p>
            <a:endParaRPr lang="en-GB" dirty="0"/>
          </a:p>
        </p:txBody>
      </p:sp>
      <p:sp>
        <p:nvSpPr>
          <p:cNvPr id="4" name="Pladsholder til slidenummer 3"/>
          <p:cNvSpPr>
            <a:spLocks noGrp="1"/>
          </p:cNvSpPr>
          <p:nvPr>
            <p:ph type="sldNum" sz="quarter" idx="12"/>
          </p:nvPr>
        </p:nvSpPr>
        <p:spPr/>
        <p:txBody>
          <a:bodyPr/>
          <a:lstStyle/>
          <a:p>
            <a:fld id="{5CDC6C47-BB61-CE4E-BD0D-BBDD2B83F1C4}" type="slidenum">
              <a:rPr lang="da-DK" smtClean="0"/>
              <a:t>6</a:t>
            </a:fld>
            <a:endParaRPr lang="da-DK"/>
          </a:p>
        </p:txBody>
      </p:sp>
    </p:spTree>
    <p:extLst>
      <p:ext uri="{BB962C8B-B14F-4D97-AF65-F5344CB8AC3E}">
        <p14:creationId xmlns:p14="http://schemas.microsoft.com/office/powerpoint/2010/main" val="77335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370290"/>
            <a:ext cx="10752513" cy="1474385"/>
          </a:xfrm>
        </p:spPr>
        <p:txBody>
          <a:bodyPr/>
          <a:lstStyle/>
          <a:p>
            <a:r>
              <a:rPr lang="en-GB" dirty="0"/>
              <a:t>Publication and BFI analysis</a:t>
            </a:r>
            <a:r>
              <a:rPr lang="da-DK" dirty="0" smtClean="0"/>
              <a:t/>
            </a:r>
            <a:br>
              <a:rPr lang="da-DK" dirty="0" smtClean="0"/>
            </a:br>
            <a:r>
              <a:rPr lang="da-DK" sz="2800" dirty="0" err="1" smtClean="0"/>
              <a:t>Publication</a:t>
            </a:r>
            <a:r>
              <a:rPr lang="da-DK" sz="2800" dirty="0" smtClean="0"/>
              <a:t> </a:t>
            </a:r>
            <a:r>
              <a:rPr lang="da-DK" sz="2800" dirty="0"/>
              <a:t>Types</a:t>
            </a:r>
          </a:p>
        </p:txBody>
      </p:sp>
      <p:graphicFrame>
        <p:nvGraphicFramePr>
          <p:cNvPr id="3" name="Chart 2"/>
          <p:cNvGraphicFramePr>
            <a:graphicFrameLocks/>
          </p:cNvGraphicFramePr>
          <p:nvPr>
            <p:extLst/>
          </p:nvPr>
        </p:nvGraphicFramePr>
        <p:xfrm>
          <a:off x="696000" y="1629000"/>
          <a:ext cx="108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D8D877B3-D348-4611-9BDB-C5374591D951}" type="slidenum">
              <a:rPr lang="en-US" smtClean="0"/>
              <a:pPr/>
              <a:t>7</a:t>
            </a:fld>
            <a:endParaRPr lang="en-US" dirty="0"/>
          </a:p>
        </p:txBody>
      </p:sp>
    </p:spTree>
    <p:extLst>
      <p:ext uri="{BB962C8B-B14F-4D97-AF65-F5344CB8AC3E}">
        <p14:creationId xmlns:p14="http://schemas.microsoft.com/office/powerpoint/2010/main" val="13535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370290"/>
            <a:ext cx="10752513" cy="1474385"/>
          </a:xfrm>
        </p:spPr>
        <p:txBody>
          <a:bodyPr/>
          <a:lstStyle/>
          <a:p>
            <a:r>
              <a:rPr lang="en-GB" dirty="0"/>
              <a:t>Publication and BFI analysis</a:t>
            </a:r>
            <a:r>
              <a:rPr lang="da-DK" dirty="0" smtClean="0"/>
              <a:t/>
            </a:r>
            <a:br>
              <a:rPr lang="da-DK" dirty="0" smtClean="0"/>
            </a:br>
            <a:r>
              <a:rPr lang="da-DK" sz="2800" dirty="0" smtClean="0"/>
              <a:t>Publications </a:t>
            </a:r>
            <a:r>
              <a:rPr lang="da-DK" sz="2800" dirty="0"/>
              <a:t>in Top Journals </a:t>
            </a:r>
            <a:r>
              <a:rPr lang="da-DK" sz="2400" dirty="0"/>
              <a:t>(</a:t>
            </a:r>
            <a:r>
              <a:rPr lang="da-DK" sz="2400" dirty="0" err="1"/>
              <a:t>SciVal</a:t>
            </a:r>
            <a:r>
              <a:rPr lang="da-DK" sz="2400" dirty="0"/>
              <a:t>)</a:t>
            </a:r>
          </a:p>
        </p:txBody>
      </p:sp>
      <p:sp>
        <p:nvSpPr>
          <p:cNvPr id="5" name="TextBox 4"/>
          <p:cNvSpPr txBox="1"/>
          <p:nvPr/>
        </p:nvSpPr>
        <p:spPr>
          <a:xfrm>
            <a:off x="784316" y="5378672"/>
            <a:ext cx="617220" cy="738664"/>
          </a:xfrm>
          <a:prstGeom prst="rect">
            <a:avLst/>
          </a:prstGeom>
          <a:noFill/>
        </p:spPr>
        <p:txBody>
          <a:bodyPr wrap="square" rtlCol="0">
            <a:spAutoFit/>
          </a:bodyPr>
          <a:lstStyle/>
          <a:p>
            <a:pPr algn="ctr"/>
            <a:r>
              <a:rPr lang="da-DK" sz="700" dirty="0">
                <a:solidFill>
                  <a:schemeClr val="accent5">
                    <a:lumMod val="10000"/>
                  </a:schemeClr>
                </a:solidFill>
              </a:rPr>
              <a:t>Compare with </a:t>
            </a:r>
          </a:p>
          <a:p>
            <a:pPr algn="ctr"/>
            <a:r>
              <a:rPr lang="da-DK" sz="700" dirty="0">
                <a:solidFill>
                  <a:schemeClr val="accent5">
                    <a:lumMod val="10000"/>
                  </a:schemeClr>
                </a:solidFill>
              </a:rPr>
              <a:t>Top Citations graph (slide 20</a:t>
            </a:r>
            <a:r>
              <a:rPr lang="da-DK" sz="700" dirty="0"/>
              <a:t>)</a:t>
            </a:r>
          </a:p>
        </p:txBody>
      </p:sp>
      <p:pic>
        <p:nvPicPr>
          <p:cNvPr id="6" name="Picture 5"/>
          <p:cNvPicPr>
            <a:picLocks noChangeAspect="1"/>
          </p:cNvPicPr>
          <p:nvPr/>
        </p:nvPicPr>
        <p:blipFill>
          <a:blip r:embed="rId2"/>
          <a:stretch>
            <a:fillRect/>
          </a:stretch>
        </p:blipFill>
        <p:spPr>
          <a:xfrm>
            <a:off x="1401536" y="1868486"/>
            <a:ext cx="10127731" cy="3835434"/>
          </a:xfrm>
          <a:prstGeom prst="rect">
            <a:avLst/>
          </a:prstGeom>
        </p:spPr>
      </p:pic>
      <p:pic>
        <p:nvPicPr>
          <p:cNvPr id="7" name="Picture 10" descr="Lightbulb"/>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bwMode="auto">
          <a:xfrm>
            <a:off x="241049" y="5154246"/>
            <a:ext cx="1703754" cy="17037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4741" y="2921760"/>
            <a:ext cx="2072183" cy="4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Slide Number Placeholder 3"/>
          <p:cNvSpPr>
            <a:spLocks noGrp="1"/>
          </p:cNvSpPr>
          <p:nvPr>
            <p:ph type="sldNum" sz="quarter" idx="4"/>
          </p:nvPr>
        </p:nvSpPr>
        <p:spPr/>
        <p:txBody>
          <a:bodyPr/>
          <a:lstStyle/>
          <a:p>
            <a:fld id="{D8D877B3-D348-4611-9BDB-C5374591D951}" type="slidenum">
              <a:rPr lang="en-US" smtClean="0"/>
              <a:pPr/>
              <a:t>8</a:t>
            </a:fld>
            <a:endParaRPr lang="en-US" dirty="0"/>
          </a:p>
        </p:txBody>
      </p:sp>
    </p:spTree>
    <p:extLst>
      <p:ext uri="{BB962C8B-B14F-4D97-AF65-F5344CB8AC3E}">
        <p14:creationId xmlns:p14="http://schemas.microsoft.com/office/powerpoint/2010/main" val="249308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370290"/>
            <a:ext cx="10752513" cy="1474385"/>
          </a:xfrm>
        </p:spPr>
        <p:txBody>
          <a:bodyPr/>
          <a:lstStyle/>
          <a:p>
            <a:r>
              <a:rPr lang="en-GB" dirty="0"/>
              <a:t>Publication and BFI analysis</a:t>
            </a:r>
            <a:r>
              <a:rPr lang="da-DK" dirty="0" smtClean="0"/>
              <a:t/>
            </a:r>
            <a:br>
              <a:rPr lang="da-DK" dirty="0" smtClean="0"/>
            </a:br>
            <a:r>
              <a:rPr lang="da-DK" sz="2800" dirty="0" smtClean="0"/>
              <a:t>BFI-</a:t>
            </a:r>
            <a:r>
              <a:rPr lang="da-DK" sz="2800" dirty="0" err="1" smtClean="0"/>
              <a:t>levels</a:t>
            </a:r>
            <a:r>
              <a:rPr lang="da-DK" sz="2800" dirty="0" smtClean="0"/>
              <a:t> </a:t>
            </a:r>
            <a:r>
              <a:rPr lang="da-DK" sz="1800" dirty="0"/>
              <a:t>(</a:t>
            </a:r>
            <a:r>
              <a:rPr lang="da-DK" sz="1800" dirty="0" err="1"/>
              <a:t>share</a:t>
            </a:r>
            <a:r>
              <a:rPr lang="da-DK" sz="1800" dirty="0"/>
              <a:t> of BFI </a:t>
            </a:r>
            <a:r>
              <a:rPr lang="da-DK" sz="1800" dirty="0" err="1"/>
              <a:t>publications</a:t>
            </a:r>
            <a:r>
              <a:rPr lang="da-DK" sz="1800" dirty="0"/>
              <a:t>)</a:t>
            </a:r>
          </a:p>
        </p:txBody>
      </p:sp>
      <p:graphicFrame>
        <p:nvGraphicFramePr>
          <p:cNvPr id="3" name="Chart 2">
            <a:extLst>
              <a:ext uri="{FF2B5EF4-FFF2-40B4-BE49-F238E27FC236}">
                <a16:creationId xmlns:a16="http://schemas.microsoft.com/office/drawing/2014/main" id="{C9873177-B0E2-4EF7-A6CD-74BA0BA9EB99}"/>
              </a:ext>
            </a:extLst>
          </p:cNvPr>
          <p:cNvGraphicFramePr>
            <a:graphicFrameLocks/>
          </p:cNvGraphicFramePr>
          <p:nvPr>
            <p:extLst/>
          </p:nvPr>
        </p:nvGraphicFramePr>
        <p:xfrm>
          <a:off x="696000" y="1629000"/>
          <a:ext cx="108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D8D877B3-D348-4611-9BDB-C5374591D951}" type="slidenum">
              <a:rPr lang="en-US" smtClean="0"/>
              <a:pPr/>
              <a:t>9</a:t>
            </a:fld>
            <a:endParaRPr lang="en-US" dirty="0"/>
          </a:p>
        </p:txBody>
      </p:sp>
    </p:spTree>
    <p:extLst>
      <p:ext uri="{BB962C8B-B14F-4D97-AF65-F5344CB8AC3E}">
        <p14:creationId xmlns:p14="http://schemas.microsoft.com/office/powerpoint/2010/main" val="217067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rugerdefineret design">
  <a:themeElements>
    <a:clrScheme name="AAUBS">
      <a:dk1>
        <a:srgbClr val="97701F"/>
      </a:dk1>
      <a:lt1>
        <a:srgbClr val="FFFFFF"/>
      </a:lt1>
      <a:dk2>
        <a:srgbClr val="002060"/>
      </a:dk2>
      <a:lt2>
        <a:srgbClr val="FFFFFF"/>
      </a:lt2>
      <a:accent1>
        <a:srgbClr val="5B9BD5"/>
      </a:accent1>
      <a:accent2>
        <a:srgbClr val="594FBF"/>
      </a:accent2>
      <a:accent3>
        <a:srgbClr val="54616E"/>
      </a:accent3>
      <a:accent4>
        <a:srgbClr val="211A52"/>
      </a:accent4>
      <a:accent5>
        <a:srgbClr val="B1932D"/>
      </a:accent5>
      <a:accent6>
        <a:srgbClr val="007FA3"/>
      </a:accent6>
      <a:hlink>
        <a:srgbClr val="0563C1"/>
      </a:hlink>
      <a:folHlink>
        <a:srgbClr val="954F72"/>
      </a:folHlink>
    </a:clrScheme>
    <a:fontScheme name="AAUBS">
      <a:majorFont>
        <a:latin typeface="Barlow Black"/>
        <a:ea typeface=""/>
        <a:cs typeface=""/>
      </a:majorFont>
      <a:minorFont>
        <a:latin typeface="Barlow"/>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BS Presentation" id="{F16E7E4D-9C29-4736-812B-01278A41CF69}" vid="{0A99D1EB-8734-4DB1-8269-070BA09E339B}"/>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BS Presentation" id="{F16E7E4D-9C29-4736-812B-01278A41CF69}" vid="{A9D4DA6D-B272-4BA2-B423-C89CDF7310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5eaab4c3-db73-4b93-9200-350b498c50e8"/>
    <ds:schemaRef ds:uri="1790affa-1f64-4e58-8dd7-745390e575dd"/>
    <ds:schemaRef ds:uri="http://www.w3.org/XML/1998/namespac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AAUBS Presentation</Template>
  <TotalTime>1914</TotalTime>
  <Words>1480</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20</vt:i4>
      </vt:variant>
    </vt:vector>
  </HeadingPairs>
  <TitlesOfParts>
    <vt:vector size="30" baseType="lpstr">
      <vt:lpstr>Arial</vt:lpstr>
      <vt:lpstr>Arial Black</vt:lpstr>
      <vt:lpstr>Barlow</vt:lpstr>
      <vt:lpstr>Barlow Black</vt:lpstr>
      <vt:lpstr>Calibri</vt:lpstr>
      <vt:lpstr>Montserrat Medium</vt:lpstr>
      <vt:lpstr>Times New Roman</vt:lpstr>
      <vt:lpstr>Wingdings</vt:lpstr>
      <vt:lpstr>1_Brugerdefineret design</vt:lpstr>
      <vt:lpstr>AAU PowerPoint</vt:lpstr>
      <vt:lpstr>Welcome to  Aalborg University Business School</vt:lpstr>
      <vt:lpstr>Agenda</vt:lpstr>
      <vt:lpstr>Short messages: a. Meeting schedule</vt:lpstr>
      <vt:lpstr>Short messages: b. Intranet page for Professor Council  </vt:lpstr>
      <vt:lpstr>Short messages: c. AAU Business School Editors’ Day  </vt:lpstr>
      <vt:lpstr>Publication and BFI analysis</vt:lpstr>
      <vt:lpstr>Publication and BFI analysis Publication Types</vt:lpstr>
      <vt:lpstr>Publication and BFI analysis Publications in Top Journals (SciVal)</vt:lpstr>
      <vt:lpstr>Publication and BFI analysis BFI-levels (share of BFI publications)</vt:lpstr>
      <vt:lpstr>Publication and BFI analysis BFI-levels and Impact (entire period)</vt:lpstr>
      <vt:lpstr>Business Labs and Research Groups</vt:lpstr>
      <vt:lpstr>Funding: upcoming calls /1</vt:lpstr>
      <vt:lpstr>Funding: upcoming calls /2</vt:lpstr>
      <vt:lpstr>Funding: upcoming calls /3</vt:lpstr>
      <vt:lpstr>Funding: upcoming calls /4</vt:lpstr>
      <vt:lpstr>Faculty level review panel</vt:lpstr>
      <vt:lpstr>“Academic Fridays”/Economic Laboratory” (Business School Social)</vt:lpstr>
      <vt:lpstr>AOB </vt:lpstr>
      <vt:lpstr>Next meetings</vt:lpstr>
      <vt:lpstr>PowerPoint-præsentation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Hjorth Rasmussen</dc:creator>
  <cp:lastModifiedBy>Ina Drejer</cp:lastModifiedBy>
  <cp:revision>70</cp:revision>
  <cp:lastPrinted>2017-03-09T03:48:56Z</cp:lastPrinted>
  <dcterms:created xsi:type="dcterms:W3CDTF">2020-01-22T11:47:36Z</dcterms:created>
  <dcterms:modified xsi:type="dcterms:W3CDTF">2020-08-21T11:07:59Z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