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715000" type="screen16x1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240" y="19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22-01-2016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7"/>
            <a:ext cx="9136136" cy="57100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775356"/>
            <a:ext cx="7772400" cy="1225021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1/22/2016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10256" y="3361556"/>
            <a:ext cx="7920880" cy="1123112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433564"/>
            <a:ext cx="7776864" cy="984109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801716"/>
            <a:ext cx="1224137" cy="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721596"/>
            <a:ext cx="5486400" cy="472283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510646"/>
            <a:ext cx="5486400" cy="3066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316764"/>
            <a:ext cx="5486400" cy="42494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1/22/2016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1/22/2016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001516"/>
            <a:ext cx="7632848" cy="1728191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001516"/>
            <a:ext cx="7488832" cy="172819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1/22/2016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7"/>
            <a:ext cx="9136136" cy="571008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077413"/>
            <a:ext cx="7920880" cy="13201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5396"/>
            <a:ext cx="7772400" cy="1225021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1/22/2016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801716"/>
            <a:ext cx="1224137" cy="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1/22/2016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333503"/>
            <a:ext cx="8229600" cy="339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1/22/2016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333503"/>
            <a:ext cx="8229600" cy="3468213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487479"/>
            <a:ext cx="7772400" cy="1135063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237321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1/22/2016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1/22/2016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297329"/>
            <a:ext cx="3970784" cy="343238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297329"/>
            <a:ext cx="3970784" cy="343238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1/22/2016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1837387"/>
            <a:ext cx="4032448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1837387"/>
            <a:ext cx="4042792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1/22/2016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1/22/2016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2" y="227541"/>
            <a:ext cx="3008313" cy="968376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95918"/>
            <a:ext cx="3008313" cy="34617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1/22/2016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17207"/>
            <a:ext cx="4824536" cy="4440493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346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1/22/2016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801716"/>
            <a:ext cx="1224137" cy="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Runderinger på institut for økonomi og ledelse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Institut-</a:t>
            </a:r>
            <a:r>
              <a:rPr lang="da-DK" dirty="0" err="1" smtClean="0"/>
              <a:t>su</a:t>
            </a:r>
            <a:r>
              <a:rPr lang="da-DK" dirty="0" smtClean="0"/>
              <a:t> torsdag d. 21. februar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207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Rundering – Fysisk arbejdsmiljø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Valg af metode (tjeklistemetoden eller den åbne tilgang)</a:t>
            </a:r>
          </a:p>
          <a:p>
            <a:pPr lvl="1"/>
            <a:r>
              <a:rPr lang="da-DK" b="1" dirty="0" smtClean="0"/>
              <a:t>Indstilling:</a:t>
            </a:r>
            <a:r>
              <a:rPr lang="da-DK" dirty="0" smtClean="0"/>
              <a:t> </a:t>
            </a:r>
            <a:r>
              <a:rPr lang="da-DK" dirty="0" smtClean="0"/>
              <a:t>Tjeklistemetode </a:t>
            </a:r>
            <a:r>
              <a:rPr lang="da-DK" dirty="0"/>
              <a:t>hvor der samles op i </a:t>
            </a:r>
            <a:r>
              <a:rPr lang="da-DK" dirty="0" smtClean="0"/>
              <a:t>SU</a:t>
            </a:r>
            <a:r>
              <a:rPr lang="da-DK" dirty="0"/>
              <a:t>. Hvis </a:t>
            </a:r>
            <a:r>
              <a:rPr lang="da-DK" dirty="0" smtClean="0"/>
              <a:t>det </a:t>
            </a:r>
            <a:r>
              <a:rPr lang="da-DK" dirty="0"/>
              <a:t>vurderes, at der er behov suppleres med en åben tilgang. </a:t>
            </a:r>
            <a:endParaRPr lang="da-DK" dirty="0" smtClean="0"/>
          </a:p>
          <a:p>
            <a:pPr lvl="1"/>
            <a:r>
              <a:rPr lang="da-DK" dirty="0"/>
              <a:t>Tjeklisten er lettere revideret, så den udelukkende fokuserer på det fysiske arbejdsmiljø, da vejledningen til </a:t>
            </a:r>
            <a:r>
              <a:rPr lang="da-DK" dirty="0" smtClean="0"/>
              <a:t>rundering </a:t>
            </a:r>
            <a:r>
              <a:rPr lang="da-DK" dirty="0"/>
              <a:t>af det psykiske arbejdsmiljø ikke opererer med en tjeklistetilgang</a:t>
            </a:r>
            <a:r>
              <a:rPr lang="da-DK" dirty="0" smtClean="0"/>
              <a:t>.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Runderingen vil omfatte kontorer, undervisningslokaler og frokoststuer i Fib2, Fib4 og Fib11.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Datoer for rundering:</a:t>
            </a:r>
          </a:p>
          <a:p>
            <a:pPr lvl="1"/>
            <a:r>
              <a:rPr lang="da-DK" dirty="0" smtClean="0"/>
              <a:t>Tirsdag d. 26. januar 8.30-12.00 (</a:t>
            </a:r>
            <a:r>
              <a:rPr lang="da-DK" dirty="0" err="1" smtClean="0"/>
              <a:t>Fib</a:t>
            </a:r>
            <a:r>
              <a:rPr lang="da-DK" dirty="0" smtClean="0"/>
              <a:t> 2 og Fib11)</a:t>
            </a:r>
          </a:p>
          <a:p>
            <a:pPr lvl="1"/>
            <a:r>
              <a:rPr lang="da-DK" dirty="0" smtClean="0"/>
              <a:t>Fredag d. 29. januar 8.30-12.00 (</a:t>
            </a:r>
            <a:r>
              <a:rPr lang="da-DK" dirty="0" err="1" smtClean="0"/>
              <a:t>Fib</a:t>
            </a:r>
            <a:r>
              <a:rPr lang="da-DK" dirty="0" smtClean="0"/>
              <a:t> 4 og </a:t>
            </a:r>
            <a:r>
              <a:rPr lang="da-DK" dirty="0" err="1" smtClean="0"/>
              <a:t>Fib</a:t>
            </a:r>
            <a:r>
              <a:rPr lang="da-DK" dirty="0" smtClean="0"/>
              <a:t> 11)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Deltagere</a:t>
            </a:r>
            <a:r>
              <a:rPr lang="da-DK" dirty="0"/>
              <a:t>: BG, JH, </a:t>
            </a:r>
            <a:r>
              <a:rPr lang="da-DK" dirty="0" smtClean="0"/>
              <a:t>ANG og </a:t>
            </a:r>
            <a:r>
              <a:rPr lang="da-DK" dirty="0"/>
              <a:t>GSV </a:t>
            </a:r>
            <a:r>
              <a:rPr lang="da-DK" dirty="0" smtClean="0"/>
              <a:t>deltager alle begge dage. Michael Simonsen deltager ved runderingen i Fib4. Derudover mulighed for én </a:t>
            </a:r>
            <a:r>
              <a:rPr lang="da-DK" dirty="0"/>
              <a:t>ekstra </a:t>
            </a:r>
            <a:r>
              <a:rPr lang="da-DK" dirty="0" smtClean="0"/>
              <a:t>deltager fra ex. Fib2.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Der udsendes orienteringsmail forud for runderingerne. Derudover vil der blive lagt en besked på </a:t>
            </a:r>
            <a:r>
              <a:rPr lang="da-DK" dirty="0"/>
              <a:t>de kontorer, hvor der ”ikke er nogen hjemme</a:t>
            </a:r>
            <a:r>
              <a:rPr lang="da-DK" dirty="0" smtClean="0"/>
              <a:t>” (se udkast til orienteringsmail og besked).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178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på </a:t>
            </a:r>
            <a:r>
              <a:rPr lang="da-DK" dirty="0" smtClean="0"/>
              <a:t>Rundering - Fysisk Arbejdsmiljø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Resultaterne fra runderingen </a:t>
            </a:r>
            <a:r>
              <a:rPr lang="da-DK" dirty="0"/>
              <a:t>lægges ind i den elektroniske </a:t>
            </a:r>
            <a:r>
              <a:rPr lang="da-DK" dirty="0" smtClean="0"/>
              <a:t>tjekliste.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BG, JH og ANG drøfter resultaterne d. 3. februar og udarbejder udkast til handleplaner.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Handleplaner drøftes på førstkommende møde i SU.</a:t>
            </a:r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058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Rundering - Psykisk </a:t>
            </a:r>
            <a:r>
              <a:rPr lang="da-DK" dirty="0"/>
              <a:t>arbejdsmiljø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3733799"/>
          </a:xfrm>
        </p:spPr>
        <p:txBody>
          <a:bodyPr>
            <a:noAutofit/>
          </a:bodyPr>
          <a:lstStyle/>
          <a:p>
            <a:r>
              <a:rPr lang="da-DK" sz="1200" dirty="0" smtClean="0"/>
              <a:t>Individuelle samtaler eller gruppesamtaler?</a:t>
            </a:r>
            <a:endParaRPr lang="da-DK" sz="1200" dirty="0"/>
          </a:p>
          <a:p>
            <a:pPr lvl="1"/>
            <a:r>
              <a:rPr lang="da-DK" sz="1200" b="1" dirty="0" smtClean="0"/>
              <a:t>Indstilling:</a:t>
            </a:r>
            <a:r>
              <a:rPr lang="da-DK" sz="1200" dirty="0" smtClean="0"/>
              <a:t> </a:t>
            </a:r>
            <a:r>
              <a:rPr lang="da-DK" sz="1200" dirty="0" smtClean="0"/>
              <a:t>Gruppesamtaler</a:t>
            </a:r>
            <a:r>
              <a:rPr lang="da-DK" sz="1200" dirty="0"/>
              <a:t>, men med et tilbud om, at </a:t>
            </a:r>
            <a:r>
              <a:rPr lang="da-DK" sz="1200" dirty="0" smtClean="0"/>
              <a:t>problemstillinger </a:t>
            </a:r>
            <a:r>
              <a:rPr lang="da-DK" sz="1200" dirty="0"/>
              <a:t>der ikke ønskes fremført i en gruppe kan </a:t>
            </a:r>
            <a:r>
              <a:rPr lang="da-DK" sz="1200" dirty="0" smtClean="0"/>
              <a:t>adresseres direkte </a:t>
            </a:r>
            <a:r>
              <a:rPr lang="da-DK" sz="1200" dirty="0"/>
              <a:t>til BG eller </a:t>
            </a:r>
            <a:r>
              <a:rPr lang="da-DK" sz="1200" dirty="0" smtClean="0"/>
              <a:t>JH/ANG</a:t>
            </a:r>
          </a:p>
          <a:p>
            <a:pPr marL="457200" lvl="1" indent="0">
              <a:buNone/>
            </a:pPr>
            <a:endParaRPr lang="da-DK" sz="1200" dirty="0" smtClean="0"/>
          </a:p>
          <a:p>
            <a:r>
              <a:rPr lang="da-DK" sz="1200" dirty="0" smtClean="0"/>
              <a:t>Valg af spørgeguide.</a:t>
            </a:r>
          </a:p>
          <a:p>
            <a:pPr lvl="1"/>
            <a:r>
              <a:rPr lang="da-DK" sz="1200" b="1" dirty="0" smtClean="0"/>
              <a:t>Indstilling:</a:t>
            </a:r>
            <a:r>
              <a:rPr lang="da-DK" sz="1200" dirty="0" smtClean="0"/>
              <a:t> </a:t>
            </a:r>
            <a:r>
              <a:rPr lang="da-DK" sz="1200" dirty="0" smtClean="0"/>
              <a:t>Spørgeguide </a:t>
            </a:r>
            <a:r>
              <a:rPr lang="da-DK" sz="1200" dirty="0"/>
              <a:t>A evt. suppleret med et spørgeskema om social kapital som </a:t>
            </a:r>
            <a:r>
              <a:rPr lang="da-DK" sz="1200" dirty="0" smtClean="0"/>
              <a:t>kan sendes </a:t>
            </a:r>
            <a:r>
              <a:rPr lang="da-DK" sz="1200" dirty="0"/>
              <a:t>ud forud for </a:t>
            </a:r>
            <a:r>
              <a:rPr lang="da-DK" sz="1200" dirty="0" smtClean="0"/>
              <a:t>gruppesamtalerne. </a:t>
            </a:r>
          </a:p>
          <a:p>
            <a:pPr marL="457200" lvl="1" indent="0">
              <a:buNone/>
            </a:pPr>
            <a:endParaRPr lang="da-DK" sz="1200" dirty="0" smtClean="0"/>
          </a:p>
          <a:p>
            <a:r>
              <a:rPr lang="da-DK" sz="1200" dirty="0" smtClean="0"/>
              <a:t>Gruppeinddeling.</a:t>
            </a:r>
            <a:endParaRPr lang="da-DK" sz="1200" dirty="0"/>
          </a:p>
          <a:p>
            <a:pPr lvl="1"/>
            <a:r>
              <a:rPr lang="da-DK" sz="1200" dirty="0"/>
              <a:t>TAP-gruppen </a:t>
            </a:r>
            <a:r>
              <a:rPr lang="da-DK" sz="1200" dirty="0" smtClean="0"/>
              <a:t>deles i to. Studie-TAP (afholdes over </a:t>
            </a:r>
            <a:r>
              <a:rPr lang="da-DK" sz="1200" dirty="0"/>
              <a:t>to dage pga. </a:t>
            </a:r>
            <a:r>
              <a:rPr lang="da-DK" sz="1200" dirty="0" smtClean="0"/>
              <a:t>størrelsen) og Øvrig-TAP.</a:t>
            </a:r>
            <a:endParaRPr lang="da-DK" sz="1200" dirty="0"/>
          </a:p>
          <a:p>
            <a:pPr lvl="1"/>
            <a:r>
              <a:rPr lang="da-DK" sz="1200" dirty="0" smtClean="0"/>
              <a:t>VIP-gruppen inddeles efter forskningsgrupper. Det er muligt at deltage i gruppesamtaler ved flere forskningsgrupper, ligesom forsknings-tap også kan deltage i forskningsgruppernes gruppesamtaler.</a:t>
            </a:r>
          </a:p>
          <a:p>
            <a:pPr marL="457200" lvl="1" indent="0">
              <a:buNone/>
            </a:pPr>
            <a:endParaRPr lang="da-DK" sz="1200" dirty="0" smtClean="0"/>
          </a:p>
          <a:p>
            <a:r>
              <a:rPr lang="da-DK" sz="1200" dirty="0" smtClean="0"/>
              <a:t>Datoer.</a:t>
            </a:r>
          </a:p>
          <a:p>
            <a:pPr lvl="1"/>
            <a:r>
              <a:rPr lang="da-DK" sz="1200" dirty="0" smtClean="0"/>
              <a:t>Gruppesamtaler </a:t>
            </a:r>
            <a:r>
              <a:rPr lang="da-DK" sz="1200" dirty="0"/>
              <a:t>gennemføres i løbet af april måned (11-22 april uge 15-16). Mail sendes ud snarest.</a:t>
            </a:r>
          </a:p>
          <a:p>
            <a:pPr marL="457200" lvl="1" indent="0">
              <a:buNone/>
            </a:pPr>
            <a:endParaRPr lang="da-DK" sz="1200" dirty="0"/>
          </a:p>
          <a:p>
            <a:r>
              <a:rPr lang="da-DK" sz="1200" dirty="0" smtClean="0"/>
              <a:t>Deltagere: </a:t>
            </a:r>
            <a:r>
              <a:rPr lang="da-DK" sz="1200" dirty="0"/>
              <a:t>BG, JH, </a:t>
            </a:r>
            <a:r>
              <a:rPr lang="da-DK" sz="1200" dirty="0" smtClean="0"/>
              <a:t>ANG og GSV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4112232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AU_EN_16_10_waves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AAU_EN_16_10_waves</Template>
  <TotalTime>194</TotalTime>
  <Words>370</Words>
  <Application>Microsoft Office PowerPoint</Application>
  <PresentationFormat>On-screen Show (16:10)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AAU_EN_16_10_waves</vt:lpstr>
      <vt:lpstr>Runderinger på institut for økonomi og ledelse</vt:lpstr>
      <vt:lpstr>Rundering – Fysisk arbejdsmiljø</vt:lpstr>
      <vt:lpstr>Opfølgning på Rundering - Fysisk Arbejdsmiljø</vt:lpstr>
      <vt:lpstr>Rundering - Psykisk arbejdsmiljø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Runderinger på institut for økonomi og ledelse</dc:title>
  <dc:creator>Gro Stengaard Villumsen</dc:creator>
  <cp:lastModifiedBy>Gro Stengaard Villumsen</cp:lastModifiedBy>
  <cp:revision>6</cp:revision>
  <dcterms:created xsi:type="dcterms:W3CDTF">2016-01-19T13:55:57Z</dcterms:created>
  <dcterms:modified xsi:type="dcterms:W3CDTF">2016-01-22T10:12:07Z</dcterms:modified>
</cp:coreProperties>
</file>