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7" r:id="rId4"/>
    <p:sldMasterId id="2147484005" r:id="rId5"/>
  </p:sldMasterIdLst>
  <p:notesMasterIdLst>
    <p:notesMasterId r:id="rId21"/>
  </p:notesMasterIdLst>
  <p:handoutMasterIdLst>
    <p:handoutMasterId r:id="rId22"/>
  </p:handoutMasterIdLst>
  <p:sldIdLst>
    <p:sldId id="393" r:id="rId6"/>
    <p:sldId id="394" r:id="rId7"/>
    <p:sldId id="395" r:id="rId8"/>
    <p:sldId id="396" r:id="rId9"/>
    <p:sldId id="397" r:id="rId10"/>
    <p:sldId id="398" r:id="rId11"/>
    <p:sldId id="399" r:id="rId12"/>
    <p:sldId id="402" r:id="rId13"/>
    <p:sldId id="403" r:id="rId14"/>
    <p:sldId id="404" r:id="rId15"/>
    <p:sldId id="405" r:id="rId16"/>
    <p:sldId id="407" r:id="rId17"/>
    <p:sldId id="408" r:id="rId18"/>
    <p:sldId id="409" r:id="rId19"/>
    <p:sldId id="410" r:id="rId20"/>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93"/>
            <p14:sldId id="394"/>
            <p14:sldId id="395"/>
            <p14:sldId id="396"/>
            <p14:sldId id="397"/>
            <p14:sldId id="398"/>
            <p14:sldId id="399"/>
            <p14:sldId id="402"/>
            <p14:sldId id="403"/>
            <p14:sldId id="404"/>
            <p14:sldId id="405"/>
            <p14:sldId id="407"/>
            <p14:sldId id="408"/>
            <p14:sldId id="409"/>
            <p14:sldId id="41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a Gulieva" initials="VG" lastIdx="2" clrIdx="0">
    <p:extLst>
      <p:ext uri="{19B8F6BF-5375-455C-9EA6-DF929625EA0E}">
        <p15:presenceInfo xmlns:p15="http://schemas.microsoft.com/office/powerpoint/2012/main" userId="S-1-5-21-2266101958-3183317287-502182120-68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3651" autoAdjust="0"/>
  </p:normalViewPr>
  <p:slideViewPr>
    <p:cSldViewPr snapToGrid="0" snapToObjects="1">
      <p:cViewPr varScale="1">
        <p:scale>
          <a:sx n="65" d="100"/>
          <a:sy n="65" d="100"/>
        </p:scale>
        <p:origin x="274" y="5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5/1/2021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5/1/2021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sp>
        <p:nvSpPr>
          <p:cNvPr id="7"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8"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AALBORG UNIVERSITET</a:t>
            </a:r>
            <a:br>
              <a:rPr lang="en-US" smtClean="0"/>
            </a:br>
            <a:r>
              <a:rPr lang="en-US" smtClean="0"/>
              <a:t>OVERSKRIFT</a:t>
            </a:r>
            <a:endParaRPr lang="en-US" dirty="0"/>
          </a:p>
        </p:txBody>
      </p:sp>
      <p:sp>
        <p:nvSpPr>
          <p:cNvPr id="9"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smtClean="0"/>
              <a:t>AF </a:t>
            </a:r>
            <a:r>
              <a:rPr lang="da-DK" dirty="0" smtClean="0"/>
              <a:t>NAVN NAVNESEN</a:t>
            </a:r>
            <a:endParaRPr lang="da-DK" dirty="0"/>
          </a:p>
        </p:txBody>
      </p:sp>
    </p:spTree>
    <p:extLst>
      <p:ext uri="{BB962C8B-B14F-4D97-AF65-F5344CB8AC3E}">
        <p14:creationId xmlns:p14="http://schemas.microsoft.com/office/powerpoint/2010/main" val="56203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8" name="Title 4"/>
          <p:cNvSpPr>
            <a:spLocks noGrp="1"/>
          </p:cNvSpPr>
          <p:nvPr>
            <p:ph type="title" hasCustomPrompt="1"/>
          </p:nvPr>
        </p:nvSpPr>
        <p:spPr>
          <a:xfrm>
            <a:off x="587375" y="370764"/>
            <a:ext cx="4516438" cy="1473911"/>
          </a:xfrm>
        </p:spPr>
        <p:txBody>
          <a:bodyPr/>
          <a:lstStyle>
            <a:lvl1pPr>
              <a:defRPr sz="3600"/>
            </a:lvl1pPr>
          </a:lstStyle>
          <a:p>
            <a:r>
              <a:rPr lang="en-US" smtClean="0"/>
              <a:t>KLIK HER FOR AT ÆNDRE TITEL</a:t>
            </a:r>
            <a:endParaRPr lang="en-US" dirty="0"/>
          </a:p>
        </p:txBody>
      </p:sp>
      <p:pic>
        <p:nvPicPr>
          <p:cNvPr id="9" name="Billed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334819" y="196625"/>
            <a:ext cx="6943368" cy="5825654"/>
          </a:xfrm>
          <a:prstGeom prst="rect">
            <a:avLst/>
          </a:prstGeom>
        </p:spPr>
      </p:pic>
      <p:sp>
        <p:nvSpPr>
          <p:cNvPr id="10" name="Pladsholder til tekst 10"/>
          <p:cNvSpPr>
            <a:spLocks noGrp="1"/>
          </p:cNvSpPr>
          <p:nvPr>
            <p:ph type="body" sz="quarter" idx="12" hasCustomPrompt="1"/>
          </p:nvPr>
        </p:nvSpPr>
        <p:spPr>
          <a:xfrm>
            <a:off x="587375" y="2065337"/>
            <a:ext cx="4516438" cy="3243263"/>
          </a:xfrm>
        </p:spPr>
        <p:txBody>
          <a:bodyPr/>
          <a:lstStyle>
            <a:lvl1pPr marL="285750" indent="-285750">
              <a:buFont typeface="Wingdings" panose="05000000000000000000" pitchFamily="2" charset="2"/>
              <a:buChar char="§"/>
              <a:defRPr/>
            </a:lvl1pPr>
          </a:lstStyle>
          <a:p>
            <a:pPr lvl="0"/>
            <a:r>
              <a:rPr lang="da-DK" dirty="0" smtClean="0"/>
              <a:t>Indsæt </a:t>
            </a:r>
            <a:r>
              <a:rPr lang="da-DK" dirty="0" err="1" smtClean="0"/>
              <a:t>bullets</a:t>
            </a:r>
            <a:endParaRPr lang="da-DK" dirty="0" smtClean="0"/>
          </a:p>
        </p:txBody>
      </p:sp>
      <p:sp>
        <p:nvSpPr>
          <p:cNvPr id="11" name="Picture Placeholder 4"/>
          <p:cNvSpPr>
            <a:spLocks noGrp="1"/>
          </p:cNvSpPr>
          <p:nvPr>
            <p:ph type="pic" sz="quarter" idx="11" hasCustomPrompt="1"/>
          </p:nvPr>
        </p:nvSpPr>
        <p:spPr>
          <a:xfrm>
            <a:off x="5626560" y="682152"/>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268841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smtClean="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smtClean="0">
                <a:solidFill>
                  <a:schemeClr val="tx1"/>
                </a:solidFill>
                <a:latin typeface="+mn-lt"/>
                <a:cs typeface="Arial" panose="020B0604020202020204" pitchFamily="34" charset="0"/>
              </a:rPr>
              <a:t>AAU-SKABELONER TIL POWERPOINT</a:t>
            </a: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900" b="0" dirty="0" smtClean="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smtClean="0">
                <a:effectLst/>
                <a:latin typeface="+mn-lt"/>
                <a:ea typeface="Calibri" panose="020F0502020204030204" pitchFamily="34" charset="0"/>
                <a:cs typeface="Times New Roman" panose="02020603050405020304" pitchFamily="18" charset="0"/>
              </a:rPr>
              <a:t> mellem to </a:t>
            </a:r>
            <a:r>
              <a:rPr lang="da-DK" sz="900" b="0" dirty="0" smtClean="0">
                <a:effectLst/>
                <a:latin typeface="+mn-lt"/>
                <a:ea typeface="Calibri" panose="020F0502020204030204" pitchFamily="34" charset="0"/>
                <a:cs typeface="Times New Roman" panose="02020603050405020304" pitchFamily="18" charset="0"/>
              </a:rPr>
              <a:t>skabeloner i 16:9-format med</a:t>
            </a:r>
            <a:r>
              <a:rPr lang="da-DK" sz="900" b="0" baseline="0" dirty="0" smtClean="0">
                <a:effectLst/>
                <a:latin typeface="+mn-lt"/>
                <a:ea typeface="Calibri" panose="020F0502020204030204" pitchFamily="34" charset="0"/>
                <a:cs typeface="Times New Roman" panose="02020603050405020304" pitchFamily="18" charset="0"/>
              </a:rPr>
              <a:t> enten det danske eller engelske AAU-logo.</a:t>
            </a:r>
            <a:endParaRPr lang="da-DK" sz="900" b="0" dirty="0" smtClean="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smtClean="0">
                <a:effectLst/>
                <a:latin typeface="+mn-lt"/>
                <a:ea typeface="Calibri" panose="020F0502020204030204" pitchFamily="34" charset="0"/>
                <a:cs typeface="Times New Roman" panose="02020603050405020304" pitchFamily="18" charset="0"/>
              </a:rPr>
              <a:t>Det</a:t>
            </a:r>
            <a:r>
              <a:rPr lang="da-DK" sz="900" b="0" baseline="0" dirty="0" smtClean="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smtClean="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smtClean="0">
                <a:effectLst/>
                <a:latin typeface="+mn-lt"/>
                <a:ea typeface="Calibri" panose="020F0502020204030204" pitchFamily="34" charset="0"/>
                <a:cs typeface="Times New Roman" panose="02020603050405020304" pitchFamily="18" charset="0"/>
                <a:hlinkClick r:id="rId2"/>
              </a:rPr>
              <a:t>powerpoint</a:t>
            </a:r>
            <a:r>
              <a:rPr lang="da-DK" sz="900" b="0" baseline="0" dirty="0" smtClean="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smtClean="0">
                <a:solidFill>
                  <a:schemeClr val="tx1"/>
                </a:solidFill>
                <a:latin typeface="Arial" charset="0"/>
                <a:ea typeface="+mn-ea"/>
                <a:cs typeface="Arial" panose="020B0604020202020204" pitchFamily="34" charset="0"/>
              </a:rPr>
              <a:t>SKRIFT</a:t>
            </a:r>
            <a:br>
              <a:rPr lang="da-DK" sz="1000" b="1" kern="1200" spc="300" noProof="1" smtClean="0">
                <a:solidFill>
                  <a:schemeClr val="tx1"/>
                </a:solidFill>
                <a:latin typeface="Arial" charset="0"/>
                <a:ea typeface="+mn-ea"/>
                <a:cs typeface="Arial" panose="020B0604020202020204" pitchFamily="34" charset="0"/>
              </a:rPr>
            </a:br>
            <a:r>
              <a:rPr lang="da-DK" sz="1050" b="1" kern="1200" noProof="1" smtClean="0">
                <a:solidFill>
                  <a:schemeClr val="tx1"/>
                </a:solidFill>
                <a:latin typeface="Arial" charset="0"/>
                <a:ea typeface="+mn-ea"/>
                <a:cs typeface="Arial" panose="020B0604020202020204" pitchFamily="34" charset="0"/>
              </a:rPr>
              <a:t/>
            </a:r>
            <a:br>
              <a:rPr lang="da-DK" sz="1050" b="1" kern="1200" noProof="1" smtClean="0">
                <a:solidFill>
                  <a:schemeClr val="tx1"/>
                </a:solidFill>
                <a:latin typeface="Arial" charset="0"/>
                <a:ea typeface="+mn-ea"/>
                <a:cs typeface="Arial" panose="020B0604020202020204" pitchFamily="34" charset="0"/>
              </a:rPr>
            </a:br>
            <a:r>
              <a:rPr lang="da-DK" altLang="da-DK" sz="900" b="0" kern="1200" noProof="1" smtClean="0">
                <a:solidFill>
                  <a:schemeClr val="tx1"/>
                </a:solidFill>
                <a:latin typeface="Arial" charset="0"/>
                <a:ea typeface="+mn-ea"/>
                <a:cs typeface="Arial" panose="020B0604020202020204" pitchFamily="34" charset="0"/>
              </a:rPr>
              <a:t>AAU anvender vores</a:t>
            </a:r>
            <a:r>
              <a:rPr lang="da-DK" altLang="da-DK" sz="900" b="0" kern="1200" baseline="0" noProof="1" smtClean="0">
                <a:solidFill>
                  <a:schemeClr val="tx1"/>
                </a:solidFill>
                <a:latin typeface="Arial" charset="0"/>
                <a:ea typeface="+mn-ea"/>
                <a:cs typeface="Arial" panose="020B0604020202020204" pitchFamily="34" charset="0"/>
              </a:rPr>
              <a:t> sekundære </a:t>
            </a:r>
            <a:r>
              <a:rPr lang="da-DK" altLang="da-DK" sz="900" b="0" kern="1200" noProof="1" smtClean="0">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smtClean="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smtClean="0">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0" noProof="1" smtClean="0">
                <a:solidFill>
                  <a:schemeClr val="tx1"/>
                </a:solidFill>
                <a:latin typeface="+mn-lt"/>
                <a:cs typeface="Arial" panose="020B0604020202020204" pitchFamily="34" charset="0"/>
              </a:rPr>
              <a:t>Sørg</a:t>
            </a:r>
            <a:r>
              <a:rPr lang="da-DK" sz="900" b="0" baseline="0" noProof="1" smtClean="0">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smtClean="0">
                <a:solidFill>
                  <a:schemeClr val="tx1"/>
                </a:solidFill>
                <a:latin typeface="+mn-lt"/>
                <a:cs typeface="Arial" panose="020B0604020202020204" pitchFamily="34" charset="0"/>
              </a:rPr>
            </a:br>
            <a:r>
              <a:rPr lang="da-DK" sz="900" b="1" baseline="0" noProof="1" smtClean="0">
                <a:solidFill>
                  <a:schemeClr val="tx1"/>
                </a:solidFill>
                <a:latin typeface="+mn-lt"/>
                <a:cs typeface="Arial" panose="020B0604020202020204" pitchFamily="34" charset="0"/>
              </a:rPr>
              <a:t>Gem som  - Gennemse - Komprimeringsindstillinger. </a:t>
            </a:r>
            <a:r>
              <a:rPr lang="da-DK" sz="900" b="0" baseline="0" noProof="1" smtClean="0">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På layouts med billedholder: Klik på ikon og vælg </a:t>
            </a:r>
            <a:r>
              <a:rPr lang="da-DK" sz="900" b="1" kern="1200" noProof="1" smtClean="0">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smtClean="0">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1" kern="1200" noProof="1" smtClean="0">
                <a:solidFill>
                  <a:schemeClr val="tx1"/>
                </a:solidFill>
                <a:latin typeface="Arial" charset="0"/>
                <a:ea typeface="+mn-ea"/>
                <a:cs typeface="Arial" panose="020B0604020202020204" pitchFamily="34" charset="0"/>
              </a:rPr>
              <a:t>1</a:t>
            </a:r>
            <a:r>
              <a:rPr lang="da-DK" sz="900" b="0" kern="1200" noProof="1" smtClean="0">
                <a:solidFill>
                  <a:schemeClr val="tx1"/>
                </a:solidFill>
                <a:latin typeface="Arial" charset="0"/>
                <a:ea typeface="+mn-ea"/>
                <a:cs typeface="Arial" panose="020B0604020202020204" pitchFamily="34" charset="0"/>
              </a:rPr>
              <a:t>. Klik </a:t>
            </a:r>
            <a:r>
              <a:rPr lang="da-DK" sz="900" b="1" kern="1200" noProof="1" smtClean="0">
                <a:solidFill>
                  <a:schemeClr val="tx1"/>
                </a:solidFill>
                <a:latin typeface="Arial" charset="0"/>
                <a:ea typeface="+mn-ea"/>
                <a:cs typeface="Arial" panose="020B0604020202020204" pitchFamily="34" charset="0"/>
              </a:rPr>
              <a:t>Beskær</a:t>
            </a:r>
            <a:r>
              <a:rPr lang="da-DK" sz="900" b="0" kern="1200" noProof="1" smtClean="0">
                <a:solidFill>
                  <a:schemeClr val="tx1"/>
                </a:solidFill>
                <a:latin typeface="Arial" charset="0"/>
                <a:ea typeface="+mn-ea"/>
                <a:cs typeface="Arial" panose="020B0604020202020204" pitchFamily="34" charset="0"/>
              </a:rPr>
              <a:t> </a:t>
            </a:r>
            <a:r>
              <a:rPr lang="da-DK" sz="900" b="0" i="1" kern="1200" noProof="1" smtClean="0">
                <a:solidFill>
                  <a:schemeClr val="tx1"/>
                </a:solidFill>
                <a:latin typeface="Arial" charset="0"/>
                <a:ea typeface="+mn-ea"/>
                <a:cs typeface="Arial" panose="020B0604020202020204" pitchFamily="34" charset="0"/>
              </a:rPr>
              <a:t>(højreklik på billedet og tryk på ikonet som er vist til højre) </a:t>
            </a:r>
            <a:r>
              <a:rPr lang="da-DK" sz="900" b="0" kern="1200" noProof="1" smtClean="0">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Ønsker du at skalere billedet </a:t>
            </a:r>
            <a:r>
              <a:rPr lang="da-DK" sz="900" i="1" kern="1200" noProof="1" smtClean="0">
                <a:solidFill>
                  <a:schemeClr val="tx1"/>
                </a:solidFill>
                <a:latin typeface="Arial" charset="0"/>
                <a:ea typeface="+mn-ea"/>
                <a:cs typeface="Arial" panose="020B0604020202020204" pitchFamily="34" charset="0"/>
              </a:rPr>
              <a:t>(ændre billedets størrelse uden at ændre dets proportioner)</a:t>
            </a:r>
            <a:r>
              <a:rPr lang="da-DK" sz="900" b="0" i="1" kern="1200" noProof="1" smtClean="0">
                <a:solidFill>
                  <a:schemeClr val="tx1"/>
                </a:solidFill>
                <a:latin typeface="Arial" charset="0"/>
                <a:ea typeface="+mn-ea"/>
                <a:cs typeface="Arial" panose="020B0604020202020204" pitchFamily="34" charset="0"/>
              </a:rPr>
              <a:t>, </a:t>
            </a:r>
            <a:r>
              <a:rPr lang="da-DK" sz="900" b="0" kern="1200" noProof="1" smtClean="0">
                <a:solidFill>
                  <a:schemeClr val="tx1"/>
                </a:solidFill>
                <a:latin typeface="Arial" charset="0"/>
                <a:ea typeface="+mn-ea"/>
                <a:cs typeface="Arial" panose="020B0604020202020204" pitchFamily="34" charset="0"/>
              </a:rPr>
              <a:t>så hold </a:t>
            </a:r>
            <a:r>
              <a:rPr lang="da-DK" sz="900" b="1" kern="1200" noProof="1" smtClean="0">
                <a:solidFill>
                  <a:schemeClr val="tx1"/>
                </a:solidFill>
                <a:latin typeface="Arial" charset="0"/>
                <a:ea typeface="+mn-ea"/>
                <a:cs typeface="Arial" panose="020B0604020202020204" pitchFamily="34" charset="0"/>
              </a:rPr>
              <a:t>SHIFT</a:t>
            </a:r>
            <a:r>
              <a:rPr lang="da-DK" sz="900" b="0" kern="1200" noProof="1" smtClean="0">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3. </a:t>
            </a:r>
            <a:r>
              <a:rPr lang="da-DK" sz="900" b="0" kern="1200" noProof="1" smtClean="0">
                <a:solidFill>
                  <a:schemeClr val="tx1"/>
                </a:solidFill>
                <a:latin typeface="Arial" charset="0"/>
                <a:ea typeface="+mn-ea"/>
                <a:cs typeface="Arial" panose="020B0604020202020204" pitchFamily="34" charset="0"/>
              </a:rPr>
              <a:t>Højreklik på billedet og vælg </a:t>
            </a:r>
            <a:r>
              <a:rPr lang="da-DK" sz="900" b="1" kern="1200" noProof="1" smtClean="0">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Tip: </a:t>
            </a:r>
            <a:r>
              <a:rPr lang="da-DK" sz="900" b="0" kern="1200" noProof="1" smtClean="0">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smtClean="0">
                <a:solidFill>
                  <a:schemeClr val="tx1"/>
                </a:solidFill>
                <a:latin typeface="Arial" charset="0"/>
                <a:ea typeface="+mn-ea"/>
                <a:cs typeface="Arial" panose="020B0604020202020204" pitchFamily="34" charset="0"/>
              </a:rPr>
              <a:t>Placer bagerst</a:t>
            </a:r>
            <a:endParaRPr lang="da-DK" sz="900" b="1" kern="1200" noProof="1">
              <a:solidFill>
                <a:schemeClr val="tx1"/>
              </a:solidFill>
              <a:latin typeface="Arial" charset="0"/>
              <a:ea typeface="+mn-ea"/>
              <a:cs typeface="Arial" panose="020B0604020202020204" pitchFamily="34" charset="0"/>
            </a:endParaRP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1" noProof="1">
                <a:solidFill>
                  <a:schemeClr val="tx1"/>
                </a:solidFill>
                <a:latin typeface="+mn-lt"/>
                <a:cs typeface="Arial" panose="020B0604020202020204" pitchFamily="34" charset="0"/>
              </a:rPr>
              <a:t/>
            </a: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r>
              <a:rPr lang="da-DK" sz="900" b="0" baseline="0" noProof="1">
                <a:solidFill>
                  <a:schemeClr val="tx1"/>
                </a:solidFill>
                <a:latin typeface="+mn-lt"/>
                <a:cs typeface="Arial" panose="020B0604020202020204" pitchFamily="34" charset="0"/>
              </a:rPr>
              <a:t/>
            </a:r>
            <a:br>
              <a:rPr lang="da-DK" sz="900" b="0" baseline="0" noProof="1">
                <a:solidFill>
                  <a:schemeClr val="tx1"/>
                </a:solidFill>
                <a:latin typeface="+mn-lt"/>
                <a:cs typeface="Arial" panose="020B0604020202020204" pitchFamily="34" charset="0"/>
              </a:rPr>
            </a:br>
            <a:r>
              <a:rPr lang="da-DK" sz="900" b="0" kern="1200" baseline="0" dirty="0" smtClean="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smtClean="0">
                <a:solidFill>
                  <a:schemeClr val="tx1"/>
                </a:solidFill>
                <a:latin typeface="+mn-lt"/>
                <a:ea typeface="+mn-ea"/>
                <a:cs typeface="Arial" panose="020B0604020202020204" pitchFamily="34" charset="0"/>
              </a:rPr>
              <a:t>LAV NYT DIAS/SLIDE </a:t>
            </a:r>
            <a:r>
              <a:rPr lang="da-DK" sz="900" b="0" kern="1200" spc="0" noProof="1" smtClean="0">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smtClean="0">
                <a:solidFill>
                  <a:schemeClr val="tx1"/>
                </a:solidFill>
                <a:latin typeface="Arial" charset="0"/>
                <a:ea typeface="+mn-ea"/>
                <a:cs typeface="Arial" panose="020B0604020202020204" pitchFamily="34" charset="0"/>
              </a:rPr>
              <a:t> </a:t>
            </a:r>
            <a:r>
              <a:rPr lang="da-DK" sz="800" b="1" kern="1200" noProof="1" smtClean="0">
                <a:solidFill>
                  <a:schemeClr val="tx1"/>
                </a:solidFill>
                <a:latin typeface="Arial" charset="0"/>
                <a:ea typeface="+mn-ea"/>
                <a:cs typeface="Arial" panose="020B0604020202020204" pitchFamily="34" charset="0"/>
              </a:rPr>
              <a:t/>
            </a:r>
            <a:br>
              <a:rPr lang="da-DK" sz="800" b="1" kern="1200" noProof="1" smtClean="0">
                <a:solidFill>
                  <a:schemeClr val="tx1"/>
                </a:solidFill>
                <a:latin typeface="Arial" charset="0"/>
                <a:ea typeface="+mn-ea"/>
                <a:cs typeface="Arial" panose="020B0604020202020204" pitchFamily="34" charset="0"/>
              </a:rPr>
            </a:br>
            <a:r>
              <a:rPr lang="da-DK" altLang="da-DK" sz="900" b="1" kern="1200" noProof="1" smtClean="0">
                <a:solidFill>
                  <a:schemeClr val="tx1"/>
                </a:solidFill>
                <a:latin typeface="Arial" charset="0"/>
                <a:ea typeface="+mn-ea"/>
                <a:cs typeface="Arial" panose="020B0604020202020204" pitchFamily="34" charset="0"/>
              </a:rPr>
              <a:t>1. </a:t>
            </a:r>
            <a:r>
              <a:rPr lang="da-DK" altLang="da-DK" sz="900" kern="1200" noProof="1" smtClean="0">
                <a:solidFill>
                  <a:schemeClr val="tx1"/>
                </a:solidFill>
                <a:latin typeface="Arial" charset="0"/>
                <a:ea typeface="+mn-ea"/>
                <a:cs typeface="Arial" panose="020B0604020202020204" pitchFamily="34" charset="0"/>
              </a:rPr>
              <a:t>Klik på </a:t>
            </a:r>
            <a:r>
              <a:rPr lang="da-DK" altLang="da-DK" sz="900" b="1" kern="1200" noProof="1" smtClean="0">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smtClean="0">
                <a:solidFill>
                  <a:schemeClr val="tx1"/>
                </a:solidFill>
                <a:latin typeface="+mn-lt"/>
                <a:cs typeface="Arial" panose="020B0604020202020204" pitchFamily="34" charset="0"/>
              </a:rPr>
              <a:t>2</a:t>
            </a:r>
            <a:r>
              <a:rPr lang="da-DK" altLang="da-DK" sz="900" b="1" noProof="1">
                <a:solidFill>
                  <a:schemeClr val="tx1"/>
                </a:solidFill>
                <a:latin typeface="+mn-lt"/>
                <a:cs typeface="Arial" panose="020B0604020202020204" pitchFamily="34" charset="0"/>
              </a:rPr>
              <a:t>.</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a:t>
            </a:r>
            <a:r>
              <a:rPr lang="da-DK" altLang="da-DK" sz="900" baseline="0" noProof="1" smtClean="0">
                <a:solidFill>
                  <a:schemeClr val="tx1"/>
                </a:solidFill>
                <a:latin typeface="+mn-lt"/>
                <a:cs typeface="Arial" panose="020B0604020202020204" pitchFamily="34" charset="0"/>
              </a:rPr>
              <a:t>layoutvalg med AAU-design. </a:t>
            </a:r>
          </a:p>
          <a:p>
            <a:pPr eaLnBrk="1" hangingPunct="1">
              <a:spcAft>
                <a:spcPts val="600"/>
              </a:spcAft>
              <a:defRPr/>
            </a:pPr>
            <a:endParaRPr lang="da-DK" altLang="da-DK" sz="900" baseline="0" noProof="1" smtClean="0">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smtClean="0">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smtClean="0">
                <a:solidFill>
                  <a:schemeClr val="tx1"/>
                </a:solidFill>
                <a:latin typeface="Arial" charset="0"/>
                <a:ea typeface="+mn-ea"/>
                <a:cs typeface="Arial" panose="020B0604020202020204" pitchFamily="34" charset="0"/>
              </a:rPr>
              <a:t> guidelines i form af </a:t>
            </a:r>
            <a:r>
              <a:rPr lang="da-DK" sz="900" b="1" kern="1200" baseline="0" noProof="1" smtClean="0">
                <a:solidFill>
                  <a:schemeClr val="tx1"/>
                </a:solidFill>
                <a:latin typeface="Arial" charset="0"/>
                <a:ea typeface="+mn-ea"/>
                <a:cs typeface="Arial" panose="020B0604020202020204" pitchFamily="34" charset="0"/>
              </a:rPr>
              <a:t>Hjælpelinjer. </a:t>
            </a:r>
            <a:r>
              <a:rPr lang="da-DK" sz="900" b="0" kern="1200" baseline="0" noProof="1" smtClean="0">
                <a:solidFill>
                  <a:schemeClr val="tx1"/>
                </a:solidFill>
                <a:latin typeface="Arial" charset="0"/>
                <a:ea typeface="+mn-ea"/>
                <a:cs typeface="Arial" panose="020B0604020202020204" pitchFamily="34" charset="0"/>
              </a:rPr>
              <a:t>For at se disse: </a:t>
            </a:r>
            <a:endParaRPr lang="da-DK" sz="900" b="0" kern="12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1. </a:t>
            </a:r>
            <a:r>
              <a:rPr lang="da-DK" sz="900" b="0" kern="1200" noProof="1" smtClean="0">
                <a:solidFill>
                  <a:schemeClr val="tx1"/>
                </a:solidFill>
                <a:latin typeface="Arial" charset="0"/>
                <a:ea typeface="+mn-ea"/>
                <a:cs typeface="Arial" panose="020B0604020202020204" pitchFamily="34" charset="0"/>
              </a:rPr>
              <a:t>Klik på </a:t>
            </a:r>
            <a:r>
              <a:rPr lang="da-DK" sz="900" b="1" kern="1200" noProof="1" smtClean="0">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Vælg </a:t>
            </a:r>
            <a:r>
              <a:rPr lang="da-DK" sz="900" b="1" kern="1200" noProof="1" smtClean="0">
                <a:solidFill>
                  <a:schemeClr val="tx1"/>
                </a:solidFill>
                <a:latin typeface="Arial" charset="0"/>
                <a:ea typeface="+mn-ea"/>
                <a:cs typeface="Arial" panose="020B0604020202020204" pitchFamily="34" charset="0"/>
              </a:rPr>
              <a:t>Gitterlinjer</a:t>
            </a:r>
            <a:r>
              <a:rPr lang="da-DK" sz="900" b="0" kern="1200" noProof="1" smtClean="0">
                <a:solidFill>
                  <a:schemeClr val="tx1"/>
                </a:solidFill>
                <a:latin typeface="Arial" charset="0"/>
                <a:ea typeface="+mn-ea"/>
                <a:cs typeface="Arial" panose="020B0604020202020204" pitchFamily="34" charset="0"/>
              </a:rPr>
              <a:t> og/eller </a:t>
            </a:r>
            <a:r>
              <a:rPr lang="da-DK" sz="900" b="1" kern="1200" noProof="1" smtClean="0">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smtClean="0">
                <a:solidFill>
                  <a:srgbClr val="DF6752"/>
                </a:solidFill>
                <a:latin typeface="Arial" charset="0"/>
                <a:ea typeface="+mn-ea"/>
                <a:cs typeface="Arial" panose="020B0604020202020204" pitchFamily="34" charset="0"/>
              </a:rPr>
              <a:t>Tip: </a:t>
            </a:r>
            <a:r>
              <a:rPr lang="da-DK" sz="900" b="0" kern="1200" noProof="1" smtClean="0">
                <a:solidFill>
                  <a:srgbClr val="DF6752"/>
                </a:solidFill>
                <a:latin typeface="Arial" charset="0"/>
                <a:ea typeface="+mn-ea"/>
                <a:cs typeface="Arial" panose="020B0604020202020204" pitchFamily="34" charset="0"/>
              </a:rPr>
              <a:t>Tryk </a:t>
            </a:r>
            <a:r>
              <a:rPr lang="da-DK" sz="900" b="1" kern="1200" noProof="1" smtClean="0">
                <a:solidFill>
                  <a:srgbClr val="DF6752"/>
                </a:solidFill>
                <a:latin typeface="Arial" charset="0"/>
                <a:ea typeface="+mn-ea"/>
                <a:cs typeface="Arial" panose="020B0604020202020204" pitchFamily="34" charset="0"/>
              </a:rPr>
              <a:t>Alt + F9</a:t>
            </a:r>
            <a:r>
              <a:rPr lang="da-DK" sz="900" b="0" kern="1200" noProof="1" smtClean="0">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smtClean="0"/>
              <a:t>BRUGERGUIDE</a:t>
            </a:r>
            <a:br>
              <a:rPr lang="en-US" sz="3600" b="1" spc="300" dirty="0" smtClean="0"/>
            </a:br>
            <a:endParaRPr lang="da-DK" sz="3600" b="1" spc="300" dirty="0"/>
          </a:p>
        </p:txBody>
      </p:sp>
    </p:spTree>
    <p:extLst>
      <p:ext uri="{BB962C8B-B14F-4D97-AF65-F5344CB8AC3E}">
        <p14:creationId xmlns:p14="http://schemas.microsoft.com/office/powerpoint/2010/main" val="36660390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AALBORG UNIVERSITET</a:t>
            </a:r>
            <a:br>
              <a:rPr lang="en-US" smtClean="0"/>
            </a:br>
            <a:r>
              <a:rPr lang="en-US" smtClean="0"/>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smtClean="0"/>
              <a:t>AF </a:t>
            </a:r>
            <a:r>
              <a:rPr lang="da-DK" dirty="0" smtClean="0"/>
              <a:t>NAVN NAVNESEN</a:t>
            </a:r>
            <a:endParaRPr lang="da-DK" dirty="0"/>
          </a:p>
        </p:txBody>
      </p:sp>
      <p:pic>
        <p:nvPicPr>
          <p:cNvPr id="30" name="Billed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4703" y="5826683"/>
            <a:ext cx="1242593" cy="858518"/>
          </a:xfrm>
          <a:prstGeom prst="rect">
            <a:avLst/>
          </a:prstGeom>
        </p:spPr>
      </p:pic>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PAUSE</a:t>
            </a:r>
            <a:br>
              <a:rPr lang="en-US" smtClean="0"/>
            </a:br>
            <a:r>
              <a:rPr lang="en-US" smtClean="0"/>
              <a:t>OVERSKRIFT</a:t>
            </a:r>
            <a:endParaRPr lang="en-US" dirty="0"/>
          </a:p>
        </p:txBody>
      </p:sp>
      <p:pic>
        <p:nvPicPr>
          <p:cNvPr id="30" name="Billed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4703" y="5826683"/>
            <a:ext cx="1242593" cy="858518"/>
          </a:xfrm>
          <a:prstGeom prst="rect">
            <a:avLst/>
          </a:prstGeom>
        </p:spPr>
      </p:pic>
    </p:spTree>
    <p:extLst>
      <p:ext uri="{BB962C8B-B14F-4D97-AF65-F5344CB8AC3E}">
        <p14:creationId xmlns:p14="http://schemas.microsoft.com/office/powerpoint/2010/main" val="35535020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smtClean="0"/>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smtClean="0"/>
              <a:t>Indsæt bullets</a:t>
            </a:r>
            <a:endParaRPr lang="da-DK" dirty="0" smtClean="0"/>
          </a:p>
        </p:txBody>
      </p:sp>
    </p:spTree>
    <p:extLst>
      <p:ext uri="{BB962C8B-B14F-4D97-AF65-F5344CB8AC3E}">
        <p14:creationId xmlns:p14="http://schemas.microsoft.com/office/powerpoint/2010/main" val="2521269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smtClean="0"/>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smtClean="0"/>
              <a:t>Indsæt </a:t>
            </a:r>
            <a:r>
              <a:rPr lang="da-DK" dirty="0" err="1" smtClean="0"/>
              <a:t>bullets</a:t>
            </a:r>
            <a:endParaRPr lang="da-DK" dirty="0" smtClean="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smtClean="0"/>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smtClean="0"/>
              <a:t>Klik på ikonet for at tilføje et diagram</a:t>
            </a:r>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smtClean="0"/>
              <a:t>Indsæt bullets</a:t>
            </a:r>
            <a:endParaRPr lang="da-DK" dirty="0" smtClean="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smtClean="0"/>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4986074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smtClean="0"/>
              <a:t>KLIK HER FOR AT ÆNDRE TITEL</a:t>
            </a:r>
            <a:endParaRPr lang="en-US" dirty="0"/>
          </a:p>
        </p:txBody>
      </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pic>
        <p:nvPicPr>
          <p:cNvPr id="55" name="Billede 5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703" y="5826683"/>
            <a:ext cx="1242593" cy="858519"/>
          </a:xfrm>
          <a:prstGeom prst="rect">
            <a:avLst/>
          </a:prstGeom>
        </p:spPr>
      </p:pic>
    </p:spTree>
    <p:extLst>
      <p:ext uri="{BB962C8B-B14F-4D97-AF65-F5344CB8AC3E}">
        <p14:creationId xmlns:p14="http://schemas.microsoft.com/office/powerpoint/2010/main" val="17474333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smtClean="0"/>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7359317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Picture Placeholder 4"/>
          <p:cNvSpPr>
            <a:spLocks noGrp="1"/>
          </p:cNvSpPr>
          <p:nvPr>
            <p:ph type="pic" sz="quarter" idx="11" hasCustomPrompt="1"/>
          </p:nvPr>
        </p:nvSpPr>
        <p:spPr>
          <a:xfrm>
            <a:off x="7438768" y="0"/>
            <a:ext cx="4753232" cy="571740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8" name="Title 4"/>
          <p:cNvSpPr>
            <a:spLocks noGrp="1"/>
          </p:cNvSpPr>
          <p:nvPr>
            <p:ph type="title" hasCustomPrompt="1"/>
          </p:nvPr>
        </p:nvSpPr>
        <p:spPr>
          <a:xfrm>
            <a:off x="587374" y="359273"/>
            <a:ext cx="4490445" cy="1621619"/>
          </a:xfrm>
        </p:spPr>
        <p:txBody>
          <a:bodyPr/>
          <a:lstStyle>
            <a:lvl1pPr>
              <a:defRPr sz="3600"/>
            </a:lvl1pPr>
          </a:lstStyle>
          <a:p>
            <a:r>
              <a:rPr lang="en-US" smtClean="0"/>
              <a:t>KLIK HER FOR AT ÆNDRE TITEL</a:t>
            </a:r>
            <a:endParaRPr lang="en-US" dirty="0"/>
          </a:p>
        </p:txBody>
      </p:sp>
      <p:sp>
        <p:nvSpPr>
          <p:cNvPr id="9" name="Pladsholder til tekst 3"/>
          <p:cNvSpPr>
            <a:spLocks noGrp="1"/>
          </p:cNvSpPr>
          <p:nvPr>
            <p:ph type="body" sz="quarter" idx="12" hasCustomPrompt="1"/>
          </p:nvPr>
        </p:nvSpPr>
        <p:spPr>
          <a:xfrm>
            <a:off x="587375" y="2143359"/>
            <a:ext cx="4490445" cy="3574047"/>
          </a:xfrm>
        </p:spPr>
        <p:txBody>
          <a:bodyPr/>
          <a:lstStyle>
            <a:lvl1pPr marL="285750" indent="-285750">
              <a:lnSpc>
                <a:spcPct val="100000"/>
              </a:lnSpc>
              <a:spcBef>
                <a:spcPts val="600"/>
              </a:spcBef>
              <a:buFont typeface="Wingdings" panose="05000000000000000000" pitchFamily="2" charset="2"/>
              <a:buChar char="§"/>
              <a:defRPr sz="1600" baseline="0"/>
            </a:lvl1pPr>
          </a:lstStyle>
          <a:p>
            <a:pPr lvl="0"/>
            <a:r>
              <a:rPr lang="da-DK" dirty="0" smtClean="0"/>
              <a:t>Indsæt </a:t>
            </a:r>
            <a:r>
              <a:rPr lang="da-DK" dirty="0" err="1" smtClean="0"/>
              <a:t>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4103560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smtClean="0"/>
              <a:t>Indsæt </a:t>
            </a:r>
            <a:r>
              <a:rPr lang="da-DK" dirty="0" err="1" smtClean="0"/>
              <a:t>bullets</a:t>
            </a:r>
            <a:endParaRPr lang="da-DK" dirty="0" smtClean="0"/>
          </a:p>
          <a:p>
            <a:pPr lvl="0"/>
            <a:endParaRPr lang="da-DK" dirty="0" smtClean="0"/>
          </a:p>
          <a:p>
            <a:pPr lvl="0"/>
            <a:endParaRPr lang="da-DK" dirty="0" smtClean="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6119794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smtClean="0"/>
              <a:t>Insert</a:t>
            </a:r>
            <a:r>
              <a:rPr lang="da-DK" dirty="0" smtClean="0"/>
              <a:t> </a:t>
            </a:r>
            <a:r>
              <a:rPr lang="da-DK" dirty="0" err="1" smtClean="0"/>
              <a:t>text</a:t>
            </a:r>
            <a:r>
              <a:rPr lang="da-DK" dirty="0" smtClean="0"/>
              <a:t> </a:t>
            </a:r>
            <a:r>
              <a:rPr lang="da-DK" dirty="0" err="1" smtClean="0"/>
              <a:t>here</a:t>
            </a:r>
            <a:endParaRPr lang="da-DK" dirty="0" smtClean="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smtClean="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smtClean="0"/>
              <a:t>KLIK HER FOR AT ÆNDRE TITEL</a:t>
            </a:r>
            <a:endParaRPr lang="en-US" dirty="0"/>
          </a:p>
        </p:txBody>
      </p:sp>
      <p:pic>
        <p:nvPicPr>
          <p:cNvPr id="54" name="Billede 5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4703" y="5826683"/>
            <a:ext cx="1242593" cy="858518"/>
          </a:xfrm>
          <a:prstGeom prst="rect">
            <a:avLst/>
          </a:prstGeom>
        </p:spPr>
      </p:pic>
    </p:spTree>
    <p:extLst>
      <p:ext uri="{BB962C8B-B14F-4D97-AF65-F5344CB8AC3E}">
        <p14:creationId xmlns:p14="http://schemas.microsoft.com/office/powerpoint/2010/main" val="385843641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smtClean="0"/>
          </a:p>
        </p:txBody>
      </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dirty="0" smtClean="0"/>
              <a:t>KLIK HER FOR AT ÆNDRE TITEL</a:t>
            </a:r>
            <a:endParaRPr lang="en-US" dirty="0"/>
          </a:p>
        </p:txBody>
      </p:sp>
      <p:sp>
        <p:nvSpPr>
          <p:cNvPr id="76" name="Pladsholder til tekst 3"/>
          <p:cNvSpPr>
            <a:spLocks noGrp="1"/>
          </p:cNvSpPr>
          <p:nvPr>
            <p:ph type="body" sz="quarter" idx="12" hasCustomPrompt="1"/>
          </p:nvPr>
        </p:nvSpPr>
        <p:spPr>
          <a:xfrm>
            <a:off x="5324158" y="2143360"/>
            <a:ext cx="4490445" cy="3565110"/>
          </a:xfrm>
        </p:spPr>
        <p:txBody>
          <a:bodyPr/>
          <a:lstStyle>
            <a:lvl1pPr marL="285750" indent="-285750">
              <a:lnSpc>
                <a:spcPct val="100000"/>
              </a:lnSpc>
              <a:spcBef>
                <a:spcPts val="600"/>
              </a:spcBef>
              <a:buFontTx/>
              <a:buBlip>
                <a:blip r:embed="rId2"/>
              </a:buBlip>
              <a:defRPr sz="1600" baseline="0"/>
            </a:lvl1pPr>
          </a:lstStyle>
          <a:p>
            <a:pPr lvl="0"/>
            <a:r>
              <a:rPr lang="da-DK" smtClean="0"/>
              <a:t>Indsæt </a:t>
            </a:r>
            <a:r>
              <a:rPr lang="da-DK" dirty="0" err="1" smtClean="0"/>
              <a:t>bullets</a:t>
            </a:r>
            <a:endParaRPr lang="da-DK" dirty="0" smtClean="0"/>
          </a:p>
          <a:p>
            <a:pPr lvl="0"/>
            <a:endParaRPr lang="da-DK" dirty="0" smtClean="0"/>
          </a:p>
          <a:p>
            <a:pPr lvl="0"/>
            <a:endParaRPr lang="da-DK" dirty="0" smtClean="0"/>
          </a:p>
        </p:txBody>
      </p:sp>
      <p:pic>
        <p:nvPicPr>
          <p:cNvPr id="53" name="Billede 5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4703" y="5826683"/>
            <a:ext cx="1242593" cy="858518"/>
          </a:xfrm>
          <a:prstGeom prst="rect">
            <a:avLst/>
          </a:prstGeom>
        </p:spPr>
      </p:pic>
    </p:spTree>
    <p:extLst>
      <p:ext uri="{BB962C8B-B14F-4D97-AF65-F5344CB8AC3E}">
        <p14:creationId xmlns:p14="http://schemas.microsoft.com/office/powerpoint/2010/main" val="13733758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8" name="Picture Placeholder 4"/>
          <p:cNvSpPr>
            <a:spLocks noGrp="1"/>
          </p:cNvSpPr>
          <p:nvPr>
            <p:ph type="pic" sz="quarter" idx="14" hasCustomPrompt="1"/>
          </p:nvPr>
        </p:nvSpPr>
        <p:spPr>
          <a:xfrm>
            <a:off x="7427911" y="2894563"/>
            <a:ext cx="4764087" cy="280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9" name="Title 4"/>
          <p:cNvSpPr>
            <a:spLocks noGrp="1"/>
          </p:cNvSpPr>
          <p:nvPr>
            <p:ph type="title" hasCustomPrompt="1"/>
          </p:nvPr>
        </p:nvSpPr>
        <p:spPr>
          <a:xfrm>
            <a:off x="587374" y="357948"/>
            <a:ext cx="4542975" cy="1486727"/>
          </a:xfrm>
        </p:spPr>
        <p:txBody>
          <a:bodyPr/>
          <a:lstStyle>
            <a:lvl1pPr>
              <a:defRPr sz="3600"/>
            </a:lvl1pPr>
          </a:lstStyle>
          <a:p>
            <a:r>
              <a:rPr lang="en-US" smtClean="0"/>
              <a:t>KLIK HER FOR AT ÆNDRE TITEL</a:t>
            </a:r>
            <a:endParaRPr lang="en-US" dirty="0"/>
          </a:p>
        </p:txBody>
      </p:sp>
      <p:sp>
        <p:nvSpPr>
          <p:cNvPr id="10"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 typeface="Wingdings" panose="05000000000000000000" pitchFamily="2" charset="2"/>
              <a:buChar char="§"/>
              <a:defRPr sz="1600" baseline="0"/>
            </a:lvl1pPr>
          </a:lstStyle>
          <a:p>
            <a:pPr lvl="0"/>
            <a:r>
              <a:rPr lang="da-DK" dirty="0" smtClean="0"/>
              <a:t>Indsæt </a:t>
            </a:r>
            <a:r>
              <a:rPr lang="da-DK" dirty="0" err="1" smtClean="0"/>
              <a:t>bullets</a:t>
            </a:r>
            <a:endParaRPr lang="da-DK" dirty="0" smtClean="0"/>
          </a:p>
          <a:p>
            <a:pPr lvl="0"/>
            <a:endParaRPr lang="da-DK" dirty="0" smtClean="0"/>
          </a:p>
          <a:p>
            <a:pPr lvl="0"/>
            <a:endParaRPr lang="da-DK" dirty="0" smtClean="0"/>
          </a:p>
        </p:txBody>
      </p:sp>
      <p:sp>
        <p:nvSpPr>
          <p:cNvPr id="11" name="Picture Placeholder 4"/>
          <p:cNvSpPr>
            <a:spLocks noGrp="1"/>
          </p:cNvSpPr>
          <p:nvPr>
            <p:ph type="pic" sz="quarter" idx="16" hasCustomPrompt="1"/>
          </p:nvPr>
        </p:nvSpPr>
        <p:spPr>
          <a:xfrm>
            <a:off x="7427910" y="0"/>
            <a:ext cx="4764087" cy="280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378065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0" name="Title 4"/>
          <p:cNvSpPr>
            <a:spLocks noGrp="1"/>
          </p:cNvSpPr>
          <p:nvPr>
            <p:ph type="title" hasCustomPrompt="1"/>
          </p:nvPr>
        </p:nvSpPr>
        <p:spPr>
          <a:xfrm>
            <a:off x="587374" y="367628"/>
            <a:ext cx="4886993" cy="1621619"/>
          </a:xfrm>
        </p:spPr>
        <p:txBody>
          <a:bodyPr/>
          <a:lstStyle>
            <a:lvl1pPr>
              <a:defRPr sz="3600"/>
            </a:lvl1pPr>
          </a:lstStyle>
          <a:p>
            <a:r>
              <a:rPr lang="en-US" smtClean="0"/>
              <a:t>KLIK HER FOR AT ÆNDRE TITEL</a:t>
            </a:r>
            <a:endParaRPr lang="en-US" dirty="0"/>
          </a:p>
        </p:txBody>
      </p:sp>
      <p:sp>
        <p:nvSpPr>
          <p:cNvPr id="11" name="Pladsholder til diagram 10"/>
          <p:cNvSpPr>
            <a:spLocks noGrp="1"/>
          </p:cNvSpPr>
          <p:nvPr>
            <p:ph type="chart" sz="quarter" idx="12"/>
          </p:nvPr>
        </p:nvSpPr>
        <p:spPr>
          <a:xfrm>
            <a:off x="6096000" y="2262579"/>
            <a:ext cx="5524500" cy="3435577"/>
          </a:xfrm>
        </p:spPr>
        <p:txBody>
          <a:bodyPr/>
          <a:lstStyle/>
          <a:p>
            <a:r>
              <a:rPr lang="da-DK" smtClean="0"/>
              <a:t>Klik på ikonet for at tilføje et diagram</a:t>
            </a:r>
            <a:endParaRPr lang="da-DK"/>
          </a:p>
        </p:txBody>
      </p:sp>
      <p:sp>
        <p:nvSpPr>
          <p:cNvPr id="12" name="Pladsholder til tekst 12"/>
          <p:cNvSpPr>
            <a:spLocks noGrp="1"/>
          </p:cNvSpPr>
          <p:nvPr>
            <p:ph type="body" sz="quarter" idx="13" hasCustomPrompt="1"/>
          </p:nvPr>
        </p:nvSpPr>
        <p:spPr>
          <a:xfrm>
            <a:off x="587375" y="2262579"/>
            <a:ext cx="4886992" cy="3435577"/>
          </a:xfrm>
        </p:spPr>
        <p:txBody>
          <a:bodyPr>
            <a:normAutofit/>
          </a:bodyPr>
          <a:lstStyle>
            <a:lvl2pPr marL="285750" indent="-285750">
              <a:buFont typeface="Wingdings" panose="05000000000000000000" pitchFamily="2" charset="2"/>
              <a:buChar char="§"/>
              <a:defRPr sz="1600" baseline="0"/>
            </a:lvl2pPr>
          </a:lstStyle>
          <a:p>
            <a:pPr lvl="1"/>
            <a:r>
              <a:rPr lang="da-DK" dirty="0" smtClean="0"/>
              <a:t>Indsæt </a:t>
            </a:r>
            <a:r>
              <a:rPr lang="da-DK" dirty="0" err="1" smtClean="0"/>
              <a:t>bullets</a:t>
            </a:r>
            <a:endParaRPr lang="da-DK" dirty="0" smtClean="0"/>
          </a:p>
        </p:txBody>
      </p:sp>
    </p:spTree>
    <p:extLst>
      <p:ext uri="{BB962C8B-B14F-4D97-AF65-F5344CB8AC3E}">
        <p14:creationId xmlns:p14="http://schemas.microsoft.com/office/powerpoint/2010/main" val="28591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un titel">
    <p:spTree>
      <p:nvGrpSpPr>
        <p:cNvPr id="1" name=""/>
        <p:cNvGrpSpPr/>
        <p:nvPr/>
      </p:nvGrpSpPr>
      <p:grpSpPr>
        <a:xfrm>
          <a:off x="0" y="0"/>
          <a:ext cx="0" cy="0"/>
          <a:chOff x="0" y="0"/>
          <a:chExt cx="0" cy="0"/>
        </a:xfrm>
      </p:grpSpPr>
      <p:sp>
        <p:nvSpPr>
          <p:cNvPr id="6"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8"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smtClean="0"/>
              <a:t>KLIK HER FOR AT ÆNDRE TITEL</a:t>
            </a:r>
            <a:endParaRPr lang="en-US" dirty="0"/>
          </a:p>
        </p:txBody>
      </p:sp>
      <p:sp>
        <p:nvSpPr>
          <p:cNvPr id="9" name="Pladsholder til tekst 3"/>
          <p:cNvSpPr>
            <a:spLocks noGrp="1"/>
          </p:cNvSpPr>
          <p:nvPr>
            <p:ph type="body" sz="quarter" idx="12" hasCustomPrompt="1"/>
          </p:nvPr>
        </p:nvSpPr>
        <p:spPr>
          <a:xfrm>
            <a:off x="583406" y="2101809"/>
            <a:ext cx="4687094" cy="3765591"/>
          </a:xfrm>
        </p:spPr>
        <p:txBody>
          <a:bodyPr/>
          <a:lstStyle>
            <a:lvl1pPr marL="285750" indent="-285750">
              <a:buFont typeface="Wingdings" panose="05000000000000000000" pitchFamily="2" charset="2"/>
              <a:buChar cha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smtClean="0"/>
              <a:t>Indsæt </a:t>
            </a:r>
            <a:r>
              <a:rPr lang="da-DK" dirty="0" err="1" smtClean="0"/>
              <a:t>bullets</a:t>
            </a:r>
            <a:endParaRPr lang="da-DK" dirty="0" smtClean="0"/>
          </a:p>
        </p:txBody>
      </p:sp>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3635" y="5958122"/>
            <a:ext cx="1044730" cy="721813"/>
          </a:xfrm>
          <a:prstGeom prst="rect">
            <a:avLst/>
          </a:prstGeom>
        </p:spPr>
      </p:pic>
    </p:spTree>
    <p:extLst>
      <p:ext uri="{BB962C8B-B14F-4D97-AF65-F5344CB8AC3E}">
        <p14:creationId xmlns:p14="http://schemas.microsoft.com/office/powerpoint/2010/main" val="75395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5"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smtClean="0"/>
              <a:t>KLIK HER FOR AT ÆNDRE TITEL</a:t>
            </a:r>
            <a:endParaRPr lang="en-US" dirty="0"/>
          </a:p>
        </p:txBody>
      </p:sp>
      <p:sp>
        <p:nvSpPr>
          <p:cNvPr id="7" name="Pladsholder til tekst 3"/>
          <p:cNvSpPr>
            <a:spLocks noGrp="1"/>
          </p:cNvSpPr>
          <p:nvPr>
            <p:ph type="body" sz="quarter" idx="12" hasCustomPrompt="1"/>
          </p:nvPr>
        </p:nvSpPr>
        <p:spPr>
          <a:xfrm>
            <a:off x="583406" y="2101809"/>
            <a:ext cx="4458495" cy="3600491"/>
          </a:xfrm>
        </p:spPr>
        <p:txBody>
          <a:bodyPr/>
          <a:lstStyle>
            <a:lvl1pPr marL="285750" indent="-285750">
              <a:buFont typeface="Wingdings" panose="05000000000000000000" pitchFamily="2" charset="2"/>
              <a:buChar cha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smtClean="0"/>
              <a:t>Indsæt </a:t>
            </a:r>
            <a:r>
              <a:rPr lang="da-DK" dirty="0" err="1" smtClean="0"/>
              <a:t>bullets</a:t>
            </a:r>
            <a:endParaRPr lang="da-DK" dirty="0" smtClean="0"/>
          </a:p>
        </p:txBody>
      </p:sp>
      <p:sp>
        <p:nvSpPr>
          <p:cNvPr id="8"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390895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dhold med billedtekst">
    <p:spTree>
      <p:nvGrpSpPr>
        <p:cNvPr id="1" name=""/>
        <p:cNvGrpSpPr/>
        <p:nvPr/>
      </p:nvGrpSpPr>
      <p:grpSpPr>
        <a:xfrm>
          <a:off x="0" y="0"/>
          <a:ext cx="0" cy="0"/>
          <a:chOff x="0" y="0"/>
          <a:chExt cx="0" cy="0"/>
        </a:xfrm>
      </p:grpSpPr>
      <p:sp>
        <p:nvSpPr>
          <p:cNvPr id="31" name="Slide Number Placeholder 2"/>
          <p:cNvSpPr>
            <a:spLocks noGrp="1"/>
          </p:cNvSpPr>
          <p:nvPr>
            <p:ph type="sldNum" sz="quarter" idx="10"/>
          </p:nvPr>
        </p:nvSpPr>
        <p:spPr>
          <a:xfrm>
            <a:off x="11339887" y="593223"/>
            <a:ext cx="571468" cy="227164"/>
          </a:xfrm>
        </p:spPr>
        <p:txBody>
          <a:bodyPr/>
          <a:lstStyle/>
          <a:p>
            <a:fld id="{D8D877B3-D348-4611-9BDB-C5374591D951}" type="slidenum">
              <a:rPr lang="en-US" smtClean="0"/>
              <a:pPr/>
              <a:t>‹nr.›</a:t>
            </a:fld>
            <a:endParaRPr lang="en-US" dirty="0" smtClean="0"/>
          </a:p>
        </p:txBody>
      </p:sp>
      <p:sp>
        <p:nvSpPr>
          <p:cNvPr id="32"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33" name="Title 4"/>
          <p:cNvSpPr>
            <a:spLocks noGrp="1"/>
          </p:cNvSpPr>
          <p:nvPr>
            <p:ph type="title" hasCustomPrompt="1"/>
          </p:nvPr>
        </p:nvSpPr>
        <p:spPr>
          <a:xfrm>
            <a:off x="8031878" y="957753"/>
            <a:ext cx="3879477" cy="1987748"/>
          </a:xfrm>
        </p:spPr>
        <p:txBody>
          <a:bodyPr/>
          <a:lstStyle>
            <a:lvl1pPr>
              <a:defRPr sz="3600"/>
            </a:lvl1pPr>
          </a:lstStyle>
          <a:p>
            <a:r>
              <a:rPr lang="en-US" smtClean="0"/>
              <a:t>KLIK HER FOR AT ÆNDRE TITEL</a:t>
            </a:r>
            <a:endParaRPr lang="en-US" dirty="0"/>
          </a:p>
        </p:txBody>
      </p:sp>
      <p:sp>
        <p:nvSpPr>
          <p:cNvPr id="34"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 typeface="Wingdings" panose="05000000000000000000" pitchFamily="2" charset="2"/>
              <a:buChar char="§"/>
              <a:defRPr sz="1600" baseline="0"/>
            </a:lvl1pPr>
          </a:lstStyle>
          <a:p>
            <a:pPr lvl="0"/>
            <a:r>
              <a:rPr lang="da-DK" dirty="0" smtClean="0"/>
              <a:t>Indsæt </a:t>
            </a:r>
            <a:r>
              <a:rPr lang="da-DK" dirty="0" err="1" smtClean="0"/>
              <a:t>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29118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8" name="Rectangle 6"/>
          <p:cNvSpPr/>
          <p:nvPr userDrawn="1"/>
        </p:nvSpPr>
        <p:spPr>
          <a:xfrm>
            <a:off x="7427913" y="0"/>
            <a:ext cx="4764087" cy="6747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Pladsholder til tekst 3"/>
          <p:cNvSpPr>
            <a:spLocks noGrp="1"/>
          </p:cNvSpPr>
          <p:nvPr>
            <p:ph type="body" sz="quarter" idx="17" hasCustomPrompt="1"/>
          </p:nvPr>
        </p:nvSpPr>
        <p:spPr>
          <a:xfrm>
            <a:off x="8027662" y="2927417"/>
            <a:ext cx="3673420" cy="3170609"/>
          </a:xfrm>
        </p:spPr>
        <p:txBody>
          <a:bodyPr/>
          <a:lstStyle>
            <a:lvl1pPr marL="285750" indent="-285750">
              <a:buFont typeface="Wingdings" panose="05000000000000000000" pitchFamily="2" charset="2"/>
              <a:buChar cha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smtClean="0"/>
              <a:t>Insert</a:t>
            </a:r>
            <a:r>
              <a:rPr lang="da-DK" dirty="0" smtClean="0"/>
              <a:t> </a:t>
            </a:r>
            <a:r>
              <a:rPr lang="da-DK" dirty="0" err="1" smtClean="0"/>
              <a:t>text</a:t>
            </a:r>
            <a:r>
              <a:rPr lang="da-DK" dirty="0" smtClean="0"/>
              <a:t> </a:t>
            </a:r>
            <a:r>
              <a:rPr lang="da-DK" dirty="0" err="1" smtClean="0"/>
              <a:t>here</a:t>
            </a:r>
            <a:endParaRPr lang="da-DK" dirty="0" smtClean="0"/>
          </a:p>
        </p:txBody>
      </p:sp>
      <p:sp>
        <p:nvSpPr>
          <p:cNvPr id="10" name="Slide Number Placeholder 2"/>
          <p:cNvSpPr>
            <a:spLocks noGrp="1"/>
          </p:cNvSpPr>
          <p:nvPr>
            <p:ph type="sldNum" sz="quarter" idx="10"/>
          </p:nvPr>
        </p:nvSpPr>
        <p:spPr>
          <a:xfrm>
            <a:off x="11339887" y="593223"/>
            <a:ext cx="571468" cy="223497"/>
          </a:xfrm>
        </p:spPr>
        <p:txBody>
          <a:bodyPr/>
          <a:lstStyle>
            <a:lvl1pPr>
              <a:defRPr>
                <a:solidFill>
                  <a:schemeClr val="bg1">
                    <a:alpha val="70000"/>
                  </a:schemeClr>
                </a:solidFill>
              </a:defRPr>
            </a:lvl1pPr>
          </a:lstStyle>
          <a:p>
            <a:fld id="{D8D877B3-D348-4611-9BDB-C5374591D951}" type="slidenum">
              <a:rPr lang="en-US" smtClean="0"/>
              <a:pPr/>
              <a:t>‹nr.›</a:t>
            </a:fld>
            <a:endParaRPr lang="en-US" dirty="0" smtClean="0"/>
          </a:p>
        </p:txBody>
      </p:sp>
      <p:sp>
        <p:nvSpPr>
          <p:cNvPr id="11" name="Title 4"/>
          <p:cNvSpPr>
            <a:spLocks noGrp="1"/>
          </p:cNvSpPr>
          <p:nvPr>
            <p:ph type="title" hasCustomPrompt="1"/>
          </p:nvPr>
        </p:nvSpPr>
        <p:spPr>
          <a:xfrm>
            <a:off x="8027663" y="943460"/>
            <a:ext cx="3673419" cy="1830849"/>
          </a:xfrm>
        </p:spPr>
        <p:txBody>
          <a:bodyPr/>
          <a:lstStyle>
            <a:lvl1pPr>
              <a:defRPr sz="3600">
                <a:solidFill>
                  <a:schemeClr val="bg1"/>
                </a:solidFill>
              </a:defRPr>
            </a:lvl1pPr>
          </a:lstStyle>
          <a:p>
            <a:r>
              <a:rPr lang="en-US" smtClean="0"/>
              <a:t>KLIK HER FOR AT ÆNDRE TITEL</a:t>
            </a:r>
            <a:endParaRPr lang="en-US" dirty="0"/>
          </a:p>
        </p:txBody>
      </p:sp>
    </p:spTree>
    <p:extLst>
      <p:ext uri="{BB962C8B-B14F-4D97-AF65-F5344CB8AC3E}">
        <p14:creationId xmlns:p14="http://schemas.microsoft.com/office/powerpoint/2010/main" val="281277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og lodret tekst">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a:xfrm>
            <a:off x="11339887" y="593223"/>
            <a:ext cx="571468" cy="227164"/>
          </a:xfrm>
        </p:spPr>
        <p:txBody>
          <a:bodyPr/>
          <a:lstStyle>
            <a:lvl1pPr>
              <a:defRPr>
                <a:solidFill>
                  <a:schemeClr val="accent1">
                    <a:alpha val="70000"/>
                  </a:schemeClr>
                </a:solidFill>
              </a:defRPr>
            </a:lvl1pPr>
          </a:lstStyle>
          <a:p>
            <a:fld id="{D8D877B3-D348-4611-9BDB-C5374591D951}" type="slidenum">
              <a:rPr lang="en-US" smtClean="0"/>
              <a:pPr/>
              <a:t>‹nr.›</a:t>
            </a:fld>
            <a:endParaRPr lang="en-US" dirty="0" smtClean="0"/>
          </a:p>
        </p:txBody>
      </p:sp>
      <p:sp>
        <p:nvSpPr>
          <p:cNvPr id="8"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9" name="Title 4"/>
          <p:cNvSpPr>
            <a:spLocks noGrp="1"/>
          </p:cNvSpPr>
          <p:nvPr>
            <p:ph type="title" hasCustomPrompt="1"/>
          </p:nvPr>
        </p:nvSpPr>
        <p:spPr>
          <a:xfrm>
            <a:off x="5324157" y="359273"/>
            <a:ext cx="4490445" cy="1621619"/>
          </a:xfrm>
        </p:spPr>
        <p:txBody>
          <a:bodyPr/>
          <a:lstStyle>
            <a:lvl1pPr>
              <a:defRPr sz="3600"/>
            </a:lvl1pPr>
          </a:lstStyle>
          <a:p>
            <a:r>
              <a:rPr lang="en-US" dirty="0" smtClean="0"/>
              <a:t>KLIK HER FOR AT ÆNDRE TITEL</a:t>
            </a:r>
            <a:endParaRPr lang="en-US" dirty="0"/>
          </a:p>
        </p:txBody>
      </p:sp>
      <p:sp>
        <p:nvSpPr>
          <p:cNvPr id="10" name="Pladsholder til tekst 3"/>
          <p:cNvSpPr>
            <a:spLocks noGrp="1"/>
          </p:cNvSpPr>
          <p:nvPr>
            <p:ph type="body" sz="quarter" idx="12" hasCustomPrompt="1"/>
          </p:nvPr>
        </p:nvSpPr>
        <p:spPr>
          <a:xfrm>
            <a:off x="5324158" y="2143360"/>
            <a:ext cx="4490445" cy="3565110"/>
          </a:xfrm>
        </p:spPr>
        <p:txBody>
          <a:bodyPr/>
          <a:lstStyle>
            <a:lvl1pPr marL="285750" indent="-285750">
              <a:lnSpc>
                <a:spcPct val="100000"/>
              </a:lnSpc>
              <a:spcBef>
                <a:spcPts val="600"/>
              </a:spcBef>
              <a:buFont typeface="Wingdings" panose="05000000000000000000" pitchFamily="2" charset="2"/>
              <a:buChar char="§"/>
              <a:defRPr sz="1600" baseline="0"/>
            </a:lvl1pPr>
          </a:lstStyle>
          <a:p>
            <a:pPr lvl="0"/>
            <a:r>
              <a:rPr lang="da-DK" dirty="0" smtClean="0"/>
              <a:t>Indsæt </a:t>
            </a:r>
            <a:r>
              <a:rPr lang="da-DK" dirty="0" err="1" smtClean="0"/>
              <a:t>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63894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5.emf"/><Relationship Id="rId2" Type="http://schemas.openxmlformats.org/officeDocument/2006/relationships/slideLayout" Target="../slideLayouts/slideLayout12.xml"/><Relationship Id="rId16" Type="http://schemas.openxmlformats.org/officeDocument/2006/relationships/image" Target="../media/image4.e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8"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9"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0" name="Rektangel 9"/>
          <p:cNvSpPr/>
          <p:nvPr userDrawn="1"/>
        </p:nvSpPr>
        <p:spPr>
          <a:xfrm>
            <a:off x="0" y="5900288"/>
            <a:ext cx="12192000" cy="847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73635" y="5958122"/>
            <a:ext cx="1044730" cy="721813"/>
          </a:xfrm>
          <a:prstGeom prst="rect">
            <a:avLst/>
          </a:prstGeom>
        </p:spPr>
      </p:pic>
    </p:spTree>
    <p:extLst>
      <p:ext uri="{BB962C8B-B14F-4D97-AF65-F5344CB8AC3E}">
        <p14:creationId xmlns:p14="http://schemas.microsoft.com/office/powerpoint/2010/main" val="493244015"/>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1" r:id="rId3"/>
    <p:sldLayoutId id="2147484072" r:id="rId4"/>
    <p:sldLayoutId id="2147484073" r:id="rId5"/>
    <p:sldLayoutId id="2147484074" r:id="rId6"/>
    <p:sldLayoutId id="2147484075" r:id="rId7"/>
    <p:sldLayoutId id="2147484076" r:id="rId8"/>
    <p:sldLayoutId id="2147484077" r:id="rId9"/>
    <p:sldLayoutId id="21474840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endParaRPr lang="en-US" dirty="0"/>
          </a:p>
        </p:txBody>
      </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59" name="Billede 5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474703" y="5826683"/>
            <a:ext cx="1242593" cy="858518"/>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28" r:id="rId10"/>
    <p:sldLayoutId id="2147484032" r:id="rId11"/>
    <p:sldLayoutId id="2147484052" r:id="rId12"/>
    <p:sldLayoutId id="2147484054" r:id="rId13"/>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6"/>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6"/>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7"/>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7"/>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1"/>
          </p:nvPr>
        </p:nvSpPr>
        <p:spPr/>
      </p:sp>
      <p:pic>
        <p:nvPicPr>
          <p:cNvPr id="6" name="Pladsholder til billede 2"/>
          <p:cNvPicPr>
            <a:picLocks noChangeAspect="1"/>
          </p:cNvPicPr>
          <p:nvPr/>
        </p:nvPicPr>
        <p:blipFill rotWithShape="1">
          <a:blip r:embed="rId2" cstate="hqprint">
            <a:duotone>
              <a:prstClr val="black"/>
              <a:schemeClr val="tx1">
                <a:tint val="45000"/>
                <a:satMod val="400000"/>
              </a:schemeClr>
            </a:duotone>
            <a:extLst>
              <a:ext uri="{28A0092B-C50C-407E-A947-70E740481C1C}">
                <a14:useLocalDpi xmlns:a14="http://schemas.microsoft.com/office/drawing/2010/main" val="0"/>
              </a:ext>
            </a:extLst>
          </a:blip>
          <a:srcRect l="10637" t="21549" r="1085" b="3967"/>
          <a:stretch/>
        </p:blipFill>
        <p:spPr>
          <a:xfrm>
            <a:off x="0" y="0"/>
            <a:ext cx="12192000" cy="6858000"/>
          </a:xfrm>
          <a:prstGeom prst="rect">
            <a:avLst/>
          </a:prstGeom>
          <a:pattFill prst="pct10">
            <a:fgClr>
              <a:schemeClr val="tx1"/>
            </a:fgClr>
            <a:bgClr>
              <a:schemeClr val="bg1"/>
            </a:bgClr>
          </a:pattFill>
        </p:spPr>
      </p:pic>
      <p:pic>
        <p:nvPicPr>
          <p:cNvPr id="7" name="Billede 6"/>
          <p:cNvPicPr>
            <a:picLocks noChangeAspect="1"/>
          </p:cNvPicPr>
          <p:nvPr/>
        </p:nvPicPr>
        <p:blipFill>
          <a:blip r:embed="rId3">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474703" y="5826683"/>
            <a:ext cx="1242593" cy="858519"/>
          </a:xfrm>
          <a:prstGeom prst="rect">
            <a:avLst/>
          </a:prstGeom>
        </p:spPr>
      </p:pic>
      <p:sp>
        <p:nvSpPr>
          <p:cNvPr id="3" name="Titel 2"/>
          <p:cNvSpPr>
            <a:spLocks noGrp="1"/>
          </p:cNvSpPr>
          <p:nvPr>
            <p:ph type="title"/>
          </p:nvPr>
        </p:nvSpPr>
        <p:spPr>
          <a:xfrm>
            <a:off x="2441575" y="2844935"/>
            <a:ext cx="7341129" cy="1269865"/>
          </a:xfrm>
        </p:spPr>
        <p:txBody>
          <a:bodyPr/>
          <a:lstStyle/>
          <a:p>
            <a:r>
              <a:rPr lang="da-DK" dirty="0" err="1" smtClean="0"/>
              <a:t>Teaching</a:t>
            </a:r>
            <a:r>
              <a:rPr lang="da-DK" dirty="0" smtClean="0"/>
              <a:t> Load </a:t>
            </a:r>
            <a:r>
              <a:rPr lang="da-DK" dirty="0" err="1"/>
              <a:t>C</a:t>
            </a:r>
            <a:r>
              <a:rPr lang="da-DK" dirty="0" err="1" smtClean="0"/>
              <a:t>atalogue</a:t>
            </a:r>
            <a:r>
              <a:rPr lang="da-DK" dirty="0" smtClean="0"/>
              <a:t/>
            </a:r>
            <a:br>
              <a:rPr lang="da-DK" dirty="0" smtClean="0"/>
            </a:br>
            <a:r>
              <a:rPr lang="da-DK" dirty="0" smtClean="0"/>
              <a:t>Full time studies at AAU </a:t>
            </a:r>
            <a:r>
              <a:rPr lang="da-DK" dirty="0"/>
              <a:t>Business </a:t>
            </a:r>
            <a:r>
              <a:rPr lang="da-DK" dirty="0" smtClean="0"/>
              <a:t>School</a:t>
            </a:r>
            <a:br>
              <a:rPr lang="da-DK" dirty="0" smtClean="0"/>
            </a:br>
            <a:r>
              <a:rPr lang="da-DK" dirty="0" smtClean="0"/>
              <a:t>May 2021</a:t>
            </a:r>
            <a:endParaRPr lang="da-DK" dirty="0"/>
          </a:p>
        </p:txBody>
      </p:sp>
    </p:spTree>
    <p:extLst>
      <p:ext uri="{BB962C8B-B14F-4D97-AF65-F5344CB8AC3E}">
        <p14:creationId xmlns:p14="http://schemas.microsoft.com/office/powerpoint/2010/main" val="4253067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11094874" cy="1028093"/>
          </a:xfrm>
        </p:spPr>
        <p:txBody>
          <a:bodyPr/>
          <a:lstStyle/>
          <a:p>
            <a:r>
              <a:rPr lang="en-US" dirty="0"/>
              <a:t>Norms for exam complaints and plagiarism cases</a:t>
            </a:r>
            <a:endParaRPr lang="da-DK" dirty="0"/>
          </a:p>
        </p:txBody>
      </p:sp>
      <p:sp>
        <p:nvSpPr>
          <p:cNvPr id="4" name="Pladsholder til tekst 3"/>
          <p:cNvSpPr>
            <a:spLocks noGrp="1"/>
          </p:cNvSpPr>
          <p:nvPr>
            <p:ph type="body" sz="quarter" idx="12"/>
          </p:nvPr>
        </p:nvSpPr>
        <p:spPr>
          <a:xfrm>
            <a:off x="587374" y="4524980"/>
            <a:ext cx="11094873" cy="751268"/>
          </a:xfrm>
        </p:spPr>
        <p:txBody>
          <a:bodyPr>
            <a:normAutofit/>
          </a:bodyPr>
          <a:lstStyle/>
          <a:p>
            <a:pPr lvl="0" defTabSz="914318">
              <a:buBlip>
                <a:blip r:embed="rId2"/>
              </a:buBlip>
            </a:pPr>
            <a:r>
              <a:rPr lang="en-US" sz="1200" dirty="0" smtClean="0">
                <a:solidFill>
                  <a:srgbClr val="211A52"/>
                </a:solidFill>
                <a:latin typeface="Arial"/>
              </a:rPr>
              <a:t>The </a:t>
            </a:r>
            <a:r>
              <a:rPr lang="en-US" sz="1200" dirty="0">
                <a:solidFill>
                  <a:srgbClr val="211A52"/>
                </a:solidFill>
                <a:latin typeface="Arial"/>
              </a:rPr>
              <a:t>specified time is </a:t>
            </a:r>
            <a:r>
              <a:rPr lang="en-US" sz="1200" dirty="0" smtClean="0">
                <a:solidFill>
                  <a:srgbClr val="211A52"/>
                </a:solidFill>
                <a:latin typeface="Arial"/>
              </a:rPr>
              <a:t>per case</a:t>
            </a:r>
            <a:r>
              <a:rPr lang="en-US" sz="1200" dirty="0">
                <a:solidFill>
                  <a:srgbClr val="211A52"/>
                </a:solidFill>
                <a:latin typeface="Arial"/>
              </a:rPr>
              <a:t>.</a:t>
            </a:r>
          </a:p>
          <a:p>
            <a:pPr lvl="0" defTabSz="914318">
              <a:buBlip>
                <a:blip r:embed="rId2"/>
              </a:buBlip>
            </a:pPr>
            <a:r>
              <a:rPr lang="en-US" sz="1200" dirty="0" smtClean="0">
                <a:solidFill>
                  <a:srgbClr val="211A52"/>
                </a:solidFill>
                <a:latin typeface="Arial"/>
              </a:rPr>
              <a:t>Examination </a:t>
            </a:r>
            <a:r>
              <a:rPr lang="en-US" sz="1200" dirty="0">
                <a:solidFill>
                  <a:srgbClr val="211A52"/>
                </a:solidFill>
                <a:latin typeface="Arial"/>
              </a:rPr>
              <a:t>complaints and plagiarism cases are handled in collaboration with the respective study boards, who will also advise on how these cases are handled.</a:t>
            </a:r>
          </a:p>
          <a:p>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3467916425"/>
              </p:ext>
            </p:extLst>
          </p:nvPr>
        </p:nvGraphicFramePr>
        <p:xfrm>
          <a:off x="6247839" y="2216366"/>
          <a:ext cx="5093109" cy="2091743"/>
        </p:xfrm>
        <a:graphic>
          <a:graphicData uri="http://schemas.openxmlformats.org/drawingml/2006/table">
            <a:tbl>
              <a:tblPr firstRow="1" bandRow="1">
                <a:tableStyleId>{00A15C55-8517-42AA-B614-E9B94910E393}</a:tableStyleId>
              </a:tblPr>
              <a:tblGrid>
                <a:gridCol w="3578941">
                  <a:extLst>
                    <a:ext uri="{9D8B030D-6E8A-4147-A177-3AD203B41FA5}">
                      <a16:colId xmlns:a16="http://schemas.microsoft.com/office/drawing/2014/main" val="838670409"/>
                    </a:ext>
                  </a:extLst>
                </a:gridCol>
                <a:gridCol w="1514168">
                  <a:extLst>
                    <a:ext uri="{9D8B030D-6E8A-4147-A177-3AD203B41FA5}">
                      <a16:colId xmlns:a16="http://schemas.microsoft.com/office/drawing/2014/main" val="799887497"/>
                    </a:ext>
                  </a:extLst>
                </a:gridCol>
              </a:tblGrid>
              <a:tr h="428146">
                <a:tc gridSpan="2">
                  <a:txBody>
                    <a:bodyPr/>
                    <a:lstStyle/>
                    <a:p>
                      <a:r>
                        <a:rPr lang="da-DK" sz="1600" dirty="0" smtClean="0"/>
                        <a:t>14.200+ </a:t>
                      </a:r>
                      <a:r>
                        <a:rPr lang="en-US" sz="1600" noProof="0" dirty="0" smtClean="0"/>
                        <a:t>estimates (excluding graphs, tables, etc.)</a:t>
                      </a:r>
                      <a:endParaRPr lang="en-US" sz="1400" b="0" i="1" noProof="0" dirty="0"/>
                    </a:p>
                  </a:txBody>
                  <a:tcPr/>
                </a:tc>
                <a:tc hMerge="1">
                  <a:txBody>
                    <a:bodyPr/>
                    <a:lstStyle/>
                    <a:p>
                      <a:endParaRPr lang="da-DK" dirty="0"/>
                    </a:p>
                  </a:txBody>
                  <a:tcPr/>
                </a:tc>
                <a:extLst>
                  <a:ext uri="{0D108BD9-81ED-4DB2-BD59-A6C34878D82A}">
                    <a16:rowId xmlns:a16="http://schemas.microsoft.com/office/drawing/2014/main" val="863841897"/>
                  </a:ext>
                </a:extLst>
              </a:tr>
              <a:tr h="434614">
                <a:tc>
                  <a:txBody>
                    <a:bodyPr/>
                    <a:lstStyle/>
                    <a:p>
                      <a:r>
                        <a:rPr lang="en-US" sz="1600" noProof="0" dirty="0" smtClean="0"/>
                        <a:t>Going through the examiner’s notes</a:t>
                      </a:r>
                      <a:endParaRPr lang="en-US" sz="1600" noProof="0" dirty="0"/>
                    </a:p>
                  </a:txBody>
                  <a:tcPr/>
                </a:tc>
                <a:tc>
                  <a:txBody>
                    <a:bodyPr/>
                    <a:lstStyle/>
                    <a:p>
                      <a:r>
                        <a:rPr lang="da-DK" sz="1600" dirty="0" smtClean="0"/>
                        <a:t>3 </a:t>
                      </a:r>
                      <a:r>
                        <a:rPr lang="da-DK" sz="1600" dirty="0" err="1" smtClean="0"/>
                        <a:t>hours</a:t>
                      </a:r>
                      <a:endParaRPr lang="da-DK" sz="1600" b="0" dirty="0"/>
                    </a:p>
                  </a:txBody>
                  <a:tcPr/>
                </a:tc>
                <a:extLst>
                  <a:ext uri="{0D108BD9-81ED-4DB2-BD59-A6C34878D82A}">
                    <a16:rowId xmlns:a16="http://schemas.microsoft.com/office/drawing/2014/main" val="277662005"/>
                  </a:ext>
                </a:extLst>
              </a:tr>
              <a:tr h="409661">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600" baseline="0" dirty="0" smtClean="0"/>
                        <a:t>Processing of the </a:t>
                      </a:r>
                      <a:r>
                        <a:rPr lang="da-DK" sz="1600" baseline="0" dirty="0" err="1" smtClean="0"/>
                        <a:t>exam</a:t>
                      </a:r>
                      <a:r>
                        <a:rPr lang="da-DK" sz="1600" baseline="0" dirty="0" smtClean="0"/>
                        <a:t> </a:t>
                      </a:r>
                      <a:r>
                        <a:rPr lang="da-DK" sz="1600" baseline="0" dirty="0" err="1" smtClean="0"/>
                        <a:t>complaint</a:t>
                      </a:r>
                      <a:endParaRPr lang="da-DK" sz="1600" b="0" dirty="0" smtClean="0"/>
                    </a:p>
                  </a:txBody>
                  <a:tcPr/>
                </a:tc>
                <a:tc>
                  <a:txBody>
                    <a:bodyPr/>
                    <a:lstStyle/>
                    <a:p>
                      <a:r>
                        <a:rPr lang="da-DK" sz="1600" dirty="0" smtClean="0"/>
                        <a:t>8 </a:t>
                      </a:r>
                      <a:r>
                        <a:rPr lang="da-DK" sz="1600" dirty="0" err="1" smtClean="0"/>
                        <a:t>hours</a:t>
                      </a:r>
                      <a:endParaRPr lang="da-DK" sz="1600" b="0" dirty="0"/>
                    </a:p>
                  </a:txBody>
                  <a:tcPr/>
                </a:tc>
                <a:extLst>
                  <a:ext uri="{0D108BD9-81ED-4DB2-BD59-A6C34878D82A}">
                    <a16:rowId xmlns:a16="http://schemas.microsoft.com/office/drawing/2014/main" val="3318807099"/>
                  </a:ext>
                </a:extLst>
              </a:tr>
              <a:tr h="409661">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600" baseline="0" dirty="0" smtClean="0"/>
                        <a:t>Processing of a </a:t>
                      </a:r>
                      <a:r>
                        <a:rPr lang="da-DK" sz="1600" baseline="0" dirty="0" err="1" smtClean="0"/>
                        <a:t>plagiarism</a:t>
                      </a:r>
                      <a:r>
                        <a:rPr lang="da-DK" sz="1600" baseline="0" dirty="0" smtClean="0"/>
                        <a:t> case</a:t>
                      </a:r>
                      <a:endParaRPr lang="da-DK" sz="1600" b="0" dirty="0" smtClean="0"/>
                    </a:p>
                  </a:txBody>
                  <a:tcPr/>
                </a:tc>
                <a:tc>
                  <a:txBody>
                    <a:bodyPr/>
                    <a:lstStyle/>
                    <a:p>
                      <a:r>
                        <a:rPr lang="da-DK" sz="1600" dirty="0" smtClean="0"/>
                        <a:t>2</a:t>
                      </a:r>
                      <a:r>
                        <a:rPr lang="da-DK" sz="1600" smtClean="0"/>
                        <a:t> </a:t>
                      </a:r>
                      <a:r>
                        <a:rPr lang="da-DK" sz="1600" dirty="0" err="1" smtClean="0"/>
                        <a:t>hours</a:t>
                      </a:r>
                      <a:endParaRPr lang="da-DK" sz="1600" b="0" dirty="0"/>
                    </a:p>
                  </a:txBody>
                  <a:tcPr/>
                </a:tc>
                <a:extLst>
                  <a:ext uri="{0D108BD9-81ED-4DB2-BD59-A6C34878D82A}">
                    <a16:rowId xmlns:a16="http://schemas.microsoft.com/office/drawing/2014/main" val="1836832930"/>
                  </a:ext>
                </a:extLst>
              </a:tr>
              <a:tr h="409661">
                <a:tc>
                  <a:txBody>
                    <a:bodyPr/>
                    <a:lstStyle/>
                    <a:p>
                      <a:r>
                        <a:rPr lang="da-DK" sz="1600" b="0" dirty="0" smtClean="0"/>
                        <a:t>Processing</a:t>
                      </a:r>
                      <a:r>
                        <a:rPr lang="da-DK" sz="1600" b="0" baseline="0" dirty="0" smtClean="0"/>
                        <a:t> of an appeal case</a:t>
                      </a:r>
                      <a:endParaRPr lang="da-DK" sz="1600" b="0" dirty="0"/>
                    </a:p>
                  </a:txBody>
                  <a:tcPr/>
                </a:tc>
                <a:tc>
                  <a:txBody>
                    <a:bodyPr/>
                    <a:lstStyle/>
                    <a:p>
                      <a:r>
                        <a:rPr lang="da-DK" sz="1600" dirty="0" smtClean="0"/>
                        <a:t>8 </a:t>
                      </a:r>
                      <a:r>
                        <a:rPr lang="da-DK" sz="1600" dirty="0" err="1" smtClean="0"/>
                        <a:t>hours</a:t>
                      </a:r>
                      <a:endParaRPr lang="da-DK" sz="1600" b="0" dirty="0"/>
                    </a:p>
                  </a:txBody>
                  <a:tcPr/>
                </a:tc>
                <a:extLst>
                  <a:ext uri="{0D108BD9-81ED-4DB2-BD59-A6C34878D82A}">
                    <a16:rowId xmlns:a16="http://schemas.microsoft.com/office/drawing/2014/main" val="822646553"/>
                  </a:ext>
                </a:extLst>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252752310"/>
              </p:ext>
            </p:extLst>
          </p:nvPr>
        </p:nvGraphicFramePr>
        <p:xfrm>
          <a:off x="587374" y="2216365"/>
          <a:ext cx="5093109" cy="2091743"/>
        </p:xfrm>
        <a:graphic>
          <a:graphicData uri="http://schemas.openxmlformats.org/drawingml/2006/table">
            <a:tbl>
              <a:tblPr firstRow="1" bandRow="1">
                <a:tableStyleId>{00A15C55-8517-42AA-B614-E9B94910E393}</a:tableStyleId>
              </a:tblPr>
              <a:tblGrid>
                <a:gridCol w="3578941">
                  <a:extLst>
                    <a:ext uri="{9D8B030D-6E8A-4147-A177-3AD203B41FA5}">
                      <a16:colId xmlns:a16="http://schemas.microsoft.com/office/drawing/2014/main" val="838670409"/>
                    </a:ext>
                  </a:extLst>
                </a:gridCol>
                <a:gridCol w="1514168">
                  <a:extLst>
                    <a:ext uri="{9D8B030D-6E8A-4147-A177-3AD203B41FA5}">
                      <a16:colId xmlns:a16="http://schemas.microsoft.com/office/drawing/2014/main" val="799887497"/>
                    </a:ext>
                  </a:extLst>
                </a:gridCol>
              </a:tblGrid>
              <a:tr h="428146">
                <a:tc gridSpan="2">
                  <a:txBody>
                    <a:bodyPr/>
                    <a:lstStyle/>
                    <a:p>
                      <a:r>
                        <a:rPr lang="fr-FR" sz="1600" dirty="0" smtClean="0"/>
                        <a:t>1-14,200 </a:t>
                      </a:r>
                      <a:r>
                        <a:rPr lang="fr-FR" sz="1600" dirty="0" err="1" smtClean="0"/>
                        <a:t>estimates</a:t>
                      </a:r>
                      <a:r>
                        <a:rPr lang="fr-FR" sz="1600" dirty="0" smtClean="0"/>
                        <a:t> (</a:t>
                      </a:r>
                      <a:r>
                        <a:rPr lang="fr-FR" sz="1600" dirty="0" err="1" smtClean="0"/>
                        <a:t>excluding</a:t>
                      </a:r>
                      <a:r>
                        <a:rPr lang="fr-FR" sz="1600" dirty="0" smtClean="0"/>
                        <a:t> graphs, tables, etc.)</a:t>
                      </a:r>
                    </a:p>
                  </a:txBody>
                  <a:tcPr/>
                </a:tc>
                <a:tc hMerge="1">
                  <a:txBody>
                    <a:bodyPr/>
                    <a:lstStyle/>
                    <a:p>
                      <a:endParaRPr lang="da-DK" dirty="0"/>
                    </a:p>
                  </a:txBody>
                  <a:tcPr/>
                </a:tc>
                <a:extLst>
                  <a:ext uri="{0D108BD9-81ED-4DB2-BD59-A6C34878D82A}">
                    <a16:rowId xmlns:a16="http://schemas.microsoft.com/office/drawing/2014/main" val="863841897"/>
                  </a:ext>
                </a:extLst>
              </a:tr>
              <a:tr h="434614">
                <a:tc>
                  <a:txBody>
                    <a:bodyPr/>
                    <a:lstStyle/>
                    <a:p>
                      <a:r>
                        <a:rPr lang="en-US" sz="1600" noProof="0" dirty="0" smtClean="0"/>
                        <a:t>Going through the examiner’s notes</a:t>
                      </a:r>
                      <a:endParaRPr lang="en-US" sz="1600" noProof="0" dirty="0"/>
                    </a:p>
                  </a:txBody>
                  <a:tcPr/>
                </a:tc>
                <a:tc>
                  <a:txBody>
                    <a:bodyPr/>
                    <a:lstStyle/>
                    <a:p>
                      <a:r>
                        <a:rPr lang="da-DK" sz="1600" dirty="0" smtClean="0"/>
                        <a:t>2 </a:t>
                      </a:r>
                      <a:r>
                        <a:rPr lang="da-DK" sz="1600" dirty="0" err="1" smtClean="0"/>
                        <a:t>hours</a:t>
                      </a:r>
                      <a:endParaRPr lang="da-DK" sz="1600" b="0" dirty="0"/>
                    </a:p>
                  </a:txBody>
                  <a:tcPr/>
                </a:tc>
                <a:extLst>
                  <a:ext uri="{0D108BD9-81ED-4DB2-BD59-A6C34878D82A}">
                    <a16:rowId xmlns:a16="http://schemas.microsoft.com/office/drawing/2014/main" val="277662005"/>
                  </a:ext>
                </a:extLst>
              </a:tr>
              <a:tr h="409661">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600" baseline="0" noProof="0" dirty="0" smtClean="0"/>
                        <a:t>Processing of an exam complaint</a:t>
                      </a:r>
                      <a:endParaRPr lang="en-US" sz="1600" b="0" noProof="0" dirty="0" smtClean="0"/>
                    </a:p>
                  </a:txBody>
                  <a:tcPr/>
                </a:tc>
                <a:tc>
                  <a:txBody>
                    <a:bodyPr/>
                    <a:lstStyle/>
                    <a:p>
                      <a:r>
                        <a:rPr lang="da-DK" sz="1600" dirty="0" smtClean="0"/>
                        <a:t>5 </a:t>
                      </a:r>
                      <a:r>
                        <a:rPr lang="da-DK" sz="1600" dirty="0" err="1" smtClean="0"/>
                        <a:t>hours</a:t>
                      </a:r>
                      <a:endParaRPr lang="da-DK" sz="1600" b="0" dirty="0"/>
                    </a:p>
                  </a:txBody>
                  <a:tcPr/>
                </a:tc>
                <a:extLst>
                  <a:ext uri="{0D108BD9-81ED-4DB2-BD59-A6C34878D82A}">
                    <a16:rowId xmlns:a16="http://schemas.microsoft.com/office/drawing/2014/main" val="3318807099"/>
                  </a:ext>
                </a:extLst>
              </a:tr>
              <a:tr h="409661">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600" baseline="0" dirty="0" smtClean="0"/>
                        <a:t>Processing of a </a:t>
                      </a:r>
                      <a:r>
                        <a:rPr lang="da-DK" sz="1600" baseline="0" dirty="0" err="1" smtClean="0"/>
                        <a:t>plagiarism</a:t>
                      </a:r>
                      <a:r>
                        <a:rPr lang="da-DK" sz="1600" baseline="0" dirty="0" smtClean="0"/>
                        <a:t> case</a:t>
                      </a:r>
                      <a:endParaRPr lang="da-DK" sz="1600" b="0" dirty="0" smtClean="0"/>
                    </a:p>
                  </a:txBody>
                  <a:tcPr/>
                </a:tc>
                <a:tc>
                  <a:txBody>
                    <a:bodyPr/>
                    <a:lstStyle/>
                    <a:p>
                      <a:r>
                        <a:rPr lang="da-DK" sz="1600" dirty="0" smtClean="0"/>
                        <a:t>2 </a:t>
                      </a:r>
                      <a:r>
                        <a:rPr lang="da-DK" sz="1600" dirty="0" err="1" smtClean="0"/>
                        <a:t>hours</a:t>
                      </a:r>
                      <a:endParaRPr lang="da-DK" sz="1600" b="0" dirty="0"/>
                    </a:p>
                  </a:txBody>
                  <a:tcPr/>
                </a:tc>
                <a:extLst>
                  <a:ext uri="{0D108BD9-81ED-4DB2-BD59-A6C34878D82A}">
                    <a16:rowId xmlns:a16="http://schemas.microsoft.com/office/drawing/2014/main" val="1836832930"/>
                  </a:ext>
                </a:extLst>
              </a:tr>
              <a:tr h="409661">
                <a:tc>
                  <a:txBody>
                    <a:bodyPr/>
                    <a:lstStyle/>
                    <a:p>
                      <a:r>
                        <a:rPr lang="da-DK" sz="1600" b="0" dirty="0" smtClean="0"/>
                        <a:t>Processing</a:t>
                      </a:r>
                      <a:r>
                        <a:rPr lang="da-DK" sz="1600" b="0" baseline="0" dirty="0" smtClean="0"/>
                        <a:t> of an appeal case</a:t>
                      </a:r>
                      <a:endParaRPr lang="da-DK" sz="1600" b="0" dirty="0"/>
                    </a:p>
                  </a:txBody>
                  <a:tcPr/>
                </a:tc>
                <a:tc>
                  <a:txBody>
                    <a:bodyPr/>
                    <a:lstStyle/>
                    <a:p>
                      <a:r>
                        <a:rPr lang="da-DK" sz="1600" dirty="0" smtClean="0"/>
                        <a:t>5 </a:t>
                      </a:r>
                      <a:r>
                        <a:rPr lang="da-DK" sz="1600" dirty="0" err="1" smtClean="0"/>
                        <a:t>hours</a:t>
                      </a:r>
                      <a:endParaRPr lang="da-DK" sz="1600" b="0" dirty="0"/>
                    </a:p>
                  </a:txBody>
                  <a:tcPr/>
                </a:tc>
                <a:extLst>
                  <a:ext uri="{0D108BD9-81ED-4DB2-BD59-A6C34878D82A}">
                    <a16:rowId xmlns:a16="http://schemas.microsoft.com/office/drawing/2014/main" val="822646553"/>
                  </a:ext>
                </a:extLst>
              </a:tr>
            </a:tbl>
          </a:graphicData>
        </a:graphic>
      </p:graphicFrame>
    </p:spTree>
    <p:extLst>
      <p:ext uri="{BB962C8B-B14F-4D97-AF65-F5344CB8AC3E}">
        <p14:creationId xmlns:p14="http://schemas.microsoft.com/office/powerpoint/2010/main" val="2312884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10763798" cy="1154217"/>
          </a:xfrm>
        </p:spPr>
        <p:txBody>
          <a:bodyPr/>
          <a:lstStyle/>
          <a:p>
            <a:r>
              <a:rPr lang="da-DK" dirty="0" smtClean="0"/>
              <a:t>Norms for </a:t>
            </a:r>
            <a:r>
              <a:rPr lang="en-US" dirty="0"/>
              <a:t>course activities </a:t>
            </a:r>
            <a:endParaRPr lang="da-DK" sz="1800" dirty="0"/>
          </a:p>
        </p:txBody>
      </p:sp>
      <p:sp>
        <p:nvSpPr>
          <p:cNvPr id="4" name="Pladsholder til tekst 3"/>
          <p:cNvSpPr>
            <a:spLocks noGrp="1"/>
          </p:cNvSpPr>
          <p:nvPr>
            <p:ph type="body" sz="quarter" idx="12"/>
          </p:nvPr>
        </p:nvSpPr>
        <p:spPr>
          <a:xfrm>
            <a:off x="587375" y="5444248"/>
            <a:ext cx="10763797" cy="273158"/>
          </a:xfrm>
        </p:spPr>
        <p:txBody>
          <a:bodyPr>
            <a:normAutofit fontScale="92500" lnSpcReduction="10000"/>
          </a:bodyPr>
          <a:lstStyle/>
          <a:p>
            <a:pPr marL="0" lvl="0" indent="0" defTabSz="914330">
              <a:spcBef>
                <a:spcPts val="0"/>
              </a:spcBef>
              <a:buNone/>
            </a:pPr>
            <a:r>
              <a:rPr lang="en-US" sz="1300" dirty="0">
                <a:solidFill>
                  <a:srgbClr val="211A52"/>
                </a:solidFill>
                <a:latin typeface="Arial"/>
              </a:rPr>
              <a:t>* Full preparation time is offered for the first teaching session and half preparation time for </a:t>
            </a:r>
            <a:r>
              <a:rPr lang="en-US" sz="1300" dirty="0" smtClean="0">
                <a:solidFill>
                  <a:srgbClr val="211A52"/>
                </a:solidFill>
                <a:latin typeface="Arial"/>
              </a:rPr>
              <a:t>subsequent.</a:t>
            </a:r>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3954559644"/>
              </p:ext>
            </p:extLst>
          </p:nvPr>
        </p:nvGraphicFramePr>
        <p:xfrm>
          <a:off x="587374" y="1427729"/>
          <a:ext cx="11044453" cy="3730095"/>
        </p:xfrm>
        <a:graphic>
          <a:graphicData uri="http://schemas.openxmlformats.org/drawingml/2006/table">
            <a:tbl>
              <a:tblPr firstRow="1" bandRow="1">
                <a:tableStyleId>{00A15C55-8517-42AA-B614-E9B94910E393}</a:tableStyleId>
              </a:tblPr>
              <a:tblGrid>
                <a:gridCol w="4230964">
                  <a:extLst>
                    <a:ext uri="{9D8B030D-6E8A-4147-A177-3AD203B41FA5}">
                      <a16:colId xmlns:a16="http://schemas.microsoft.com/office/drawing/2014/main" val="2158700201"/>
                    </a:ext>
                  </a:extLst>
                </a:gridCol>
                <a:gridCol w="1582993">
                  <a:extLst>
                    <a:ext uri="{9D8B030D-6E8A-4147-A177-3AD203B41FA5}">
                      <a16:colId xmlns:a16="http://schemas.microsoft.com/office/drawing/2014/main" val="2093846720"/>
                    </a:ext>
                  </a:extLst>
                </a:gridCol>
                <a:gridCol w="1632155">
                  <a:extLst>
                    <a:ext uri="{9D8B030D-6E8A-4147-A177-3AD203B41FA5}">
                      <a16:colId xmlns:a16="http://schemas.microsoft.com/office/drawing/2014/main" val="1820118271"/>
                    </a:ext>
                  </a:extLst>
                </a:gridCol>
                <a:gridCol w="1424550">
                  <a:extLst>
                    <a:ext uri="{9D8B030D-6E8A-4147-A177-3AD203B41FA5}">
                      <a16:colId xmlns:a16="http://schemas.microsoft.com/office/drawing/2014/main" val="2840844523"/>
                    </a:ext>
                  </a:extLst>
                </a:gridCol>
                <a:gridCol w="2173791">
                  <a:extLst>
                    <a:ext uri="{9D8B030D-6E8A-4147-A177-3AD203B41FA5}">
                      <a16:colId xmlns:a16="http://schemas.microsoft.com/office/drawing/2014/main" val="3401410238"/>
                    </a:ext>
                  </a:extLst>
                </a:gridCol>
              </a:tblGrid>
              <a:tr h="355875">
                <a:tc>
                  <a:txBody>
                    <a:bodyPr/>
                    <a:lstStyle/>
                    <a:p>
                      <a:endParaRPr lang="da-DK" sz="1400" dirty="0"/>
                    </a:p>
                  </a:txBody>
                  <a:tcPr/>
                </a:tc>
                <a:tc>
                  <a:txBody>
                    <a:bodyPr/>
                    <a:lstStyle/>
                    <a:p>
                      <a:r>
                        <a:rPr lang="da-DK" sz="1200" dirty="0" smtClean="0"/>
                        <a:t>Prof.</a:t>
                      </a:r>
                      <a:r>
                        <a:rPr lang="da-DK" sz="1200" baseline="0" dirty="0" smtClean="0"/>
                        <a:t> &amp; </a:t>
                      </a:r>
                      <a:r>
                        <a:rPr lang="da-DK" sz="1200" baseline="0" dirty="0" err="1" smtClean="0"/>
                        <a:t>assoc.prof</a:t>
                      </a:r>
                      <a:r>
                        <a:rPr lang="da-DK" sz="1200" baseline="0" dirty="0" smtClean="0"/>
                        <a:t>.</a:t>
                      </a:r>
                      <a:endParaRPr lang="da-DK" sz="1200" dirty="0"/>
                    </a:p>
                  </a:txBody>
                  <a:tcPr/>
                </a:tc>
                <a:tc>
                  <a:txBody>
                    <a:bodyPr/>
                    <a:lstStyle/>
                    <a:p>
                      <a:r>
                        <a:rPr lang="da-DK" sz="1200" dirty="0" err="1" smtClean="0"/>
                        <a:t>Assist</a:t>
                      </a:r>
                      <a:r>
                        <a:rPr lang="da-DK" sz="1200" dirty="0" smtClean="0"/>
                        <a:t>.</a:t>
                      </a:r>
                      <a:r>
                        <a:rPr lang="da-DK" sz="1200" baseline="0" dirty="0" smtClean="0"/>
                        <a:t> prof. </a:t>
                      </a:r>
                      <a:r>
                        <a:rPr lang="da-DK" sz="1200" dirty="0" smtClean="0"/>
                        <a:t>&amp; </a:t>
                      </a:r>
                      <a:r>
                        <a:rPr lang="da-DK" sz="1200" dirty="0" err="1" smtClean="0"/>
                        <a:t>PhD</a:t>
                      </a:r>
                      <a:endParaRPr lang="da-DK" sz="1200" dirty="0"/>
                    </a:p>
                  </a:txBody>
                  <a:tcPr/>
                </a:tc>
                <a:tc>
                  <a:txBody>
                    <a:bodyPr/>
                    <a:lstStyle/>
                    <a:p>
                      <a:r>
                        <a:rPr lang="da-DK" sz="1400" dirty="0" smtClean="0"/>
                        <a:t>D-VIP</a:t>
                      </a:r>
                      <a:endParaRPr lang="da-DK" sz="1400" dirty="0"/>
                    </a:p>
                  </a:txBody>
                  <a:tcPr/>
                </a:tc>
                <a:tc>
                  <a:txBody>
                    <a:bodyPr/>
                    <a:lstStyle/>
                    <a:p>
                      <a:r>
                        <a:rPr lang="da-DK" sz="1200" baseline="0" dirty="0" err="1" smtClean="0"/>
                        <a:t>Teach</a:t>
                      </a:r>
                      <a:r>
                        <a:rPr lang="da-DK" sz="1200" baseline="0" dirty="0" smtClean="0"/>
                        <a:t>. </a:t>
                      </a:r>
                      <a:r>
                        <a:rPr lang="da-DK" sz="1200" baseline="0" dirty="0" err="1" smtClean="0"/>
                        <a:t>assist</a:t>
                      </a:r>
                      <a:r>
                        <a:rPr lang="da-DK" sz="1200" baseline="0" dirty="0" smtClean="0"/>
                        <a:t>. &amp; </a:t>
                      </a:r>
                      <a:r>
                        <a:rPr lang="da-DK" sz="1200" dirty="0" err="1" smtClean="0"/>
                        <a:t>stud.instr</a:t>
                      </a:r>
                      <a:r>
                        <a:rPr lang="da-DK" sz="1200" dirty="0" smtClean="0"/>
                        <a:t>.</a:t>
                      </a:r>
                      <a:endParaRPr lang="da-DK" sz="1200" dirty="0"/>
                    </a:p>
                  </a:txBody>
                  <a:tcPr/>
                </a:tc>
                <a:extLst>
                  <a:ext uri="{0D108BD9-81ED-4DB2-BD59-A6C34878D82A}">
                    <a16:rowId xmlns:a16="http://schemas.microsoft.com/office/drawing/2014/main" val="2049693352"/>
                  </a:ext>
                </a:extLst>
              </a:tr>
              <a:tr h="355875">
                <a:tc>
                  <a:txBody>
                    <a:bodyPr/>
                    <a:lstStyle/>
                    <a:p>
                      <a:r>
                        <a:rPr lang="da-DK" sz="1300" dirty="0" smtClean="0"/>
                        <a:t>E-</a:t>
                      </a:r>
                      <a:r>
                        <a:rPr lang="da-DK" sz="1300" dirty="0" err="1" smtClean="0"/>
                        <a:t>learning</a:t>
                      </a:r>
                      <a:r>
                        <a:rPr lang="da-DK" sz="1300" dirty="0" smtClean="0"/>
                        <a:t> </a:t>
                      </a:r>
                      <a:r>
                        <a:rPr lang="da-DK" sz="1300" dirty="0" err="1" smtClean="0"/>
                        <a:t>material</a:t>
                      </a:r>
                      <a:r>
                        <a:rPr lang="da-DK" sz="1300" baseline="0" dirty="0" smtClean="0"/>
                        <a:t> (per 40 min.)</a:t>
                      </a:r>
                      <a:endParaRPr lang="da-DK" sz="1300" dirty="0"/>
                    </a:p>
                  </a:txBody>
                  <a:tcPr/>
                </a:tc>
                <a:tc>
                  <a:txBody>
                    <a:bodyPr/>
                    <a:lstStyle/>
                    <a:p>
                      <a:r>
                        <a:rPr lang="da-DK" sz="1300" dirty="0" smtClean="0"/>
                        <a:t>4 </a:t>
                      </a:r>
                      <a:r>
                        <a:rPr lang="da-DK" sz="1300" dirty="0" err="1" smtClean="0"/>
                        <a:t>hours</a:t>
                      </a:r>
                      <a:endParaRPr lang="da-DK" sz="1300" dirty="0"/>
                    </a:p>
                  </a:txBody>
                  <a:tcPr/>
                </a:tc>
                <a:tc>
                  <a:txBody>
                    <a:bodyPr/>
                    <a:lstStyle/>
                    <a:p>
                      <a:r>
                        <a:rPr lang="da-DK" sz="1300" dirty="0" smtClean="0"/>
                        <a:t>5 h</a:t>
                      </a:r>
                      <a:endParaRPr lang="da-DK" sz="1300" dirty="0"/>
                    </a:p>
                  </a:txBody>
                  <a:tcPr/>
                </a:tc>
                <a:tc>
                  <a:txBody>
                    <a:bodyPr/>
                    <a:lstStyle/>
                    <a:p>
                      <a:r>
                        <a:rPr lang="da-DK" sz="1300" dirty="0" smtClean="0"/>
                        <a:t>3 h</a:t>
                      </a:r>
                      <a:endParaRPr lang="da-DK" sz="1300" dirty="0"/>
                    </a:p>
                  </a:txBody>
                  <a:tcPr/>
                </a:tc>
                <a:tc>
                  <a:txBody>
                    <a:bodyPr/>
                    <a:lstStyle/>
                    <a:p>
                      <a:r>
                        <a:rPr lang="da-DK" sz="1300" dirty="0" smtClean="0"/>
                        <a:t>2,5 h</a:t>
                      </a:r>
                      <a:endParaRPr lang="da-DK" sz="1300" dirty="0"/>
                    </a:p>
                  </a:txBody>
                  <a:tcPr/>
                </a:tc>
                <a:extLst>
                  <a:ext uri="{0D108BD9-81ED-4DB2-BD59-A6C34878D82A}">
                    <a16:rowId xmlns:a16="http://schemas.microsoft.com/office/drawing/2014/main" val="2702968761"/>
                  </a:ext>
                </a:extLst>
              </a:tr>
              <a:tr h="355875">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300" baseline="0" noProof="0" dirty="0" smtClean="0"/>
                        <a:t>Facilitation of </a:t>
                      </a:r>
                      <a:r>
                        <a:rPr lang="en-US" sz="1300" noProof="0" dirty="0" smtClean="0"/>
                        <a:t>peer review process, seminar,</a:t>
                      </a:r>
                      <a:r>
                        <a:rPr lang="en-US" sz="1300" baseline="0" noProof="0" dirty="0" smtClean="0"/>
                        <a:t> exercise (including preparation time)*</a:t>
                      </a:r>
                      <a:endParaRPr lang="en-US" sz="1300" noProof="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300" dirty="0" smtClean="0"/>
                        <a:t>2,5 </a:t>
                      </a:r>
                      <a:r>
                        <a:rPr kumimoji="0" lang="da-DK" sz="1300" b="0" i="0" u="none" strike="noStrike" kern="1200" cap="none" spc="0" normalizeH="0" baseline="0" noProof="0" dirty="0" err="1" smtClean="0">
                          <a:ln>
                            <a:noFill/>
                          </a:ln>
                          <a:solidFill>
                            <a:srgbClr val="97701F"/>
                          </a:solidFill>
                          <a:effectLst/>
                          <a:uLnTx/>
                          <a:uFillTx/>
                          <a:latin typeface="+mn-lt"/>
                          <a:ea typeface="+mn-ea"/>
                          <a:cs typeface="+mn-cs"/>
                        </a:rPr>
                        <a:t>hours</a:t>
                      </a:r>
                      <a:endParaRPr kumimoji="0" lang="da-DK" sz="1300" b="0" i="0" u="none" strike="noStrike" kern="1200" cap="none" spc="0" normalizeH="0" baseline="0" noProof="0" dirty="0" smtClean="0">
                        <a:ln>
                          <a:noFill/>
                        </a:ln>
                        <a:solidFill>
                          <a:srgbClr val="97701F"/>
                        </a:solidFill>
                        <a:effectLst/>
                        <a:uLnTx/>
                        <a:uFillTx/>
                        <a:latin typeface="+mn-lt"/>
                        <a:ea typeface="+mn-ea"/>
                        <a:cs typeface="+mn-cs"/>
                      </a:endParaRPr>
                    </a:p>
                    <a:p>
                      <a:endParaRPr lang="da-DK" sz="1300" dirty="0"/>
                    </a:p>
                  </a:txBody>
                  <a:tcPr/>
                </a:tc>
                <a:tc>
                  <a:txBody>
                    <a:bodyPr/>
                    <a:lstStyle/>
                    <a:p>
                      <a:r>
                        <a:rPr lang="da-DK" sz="1300" dirty="0" smtClean="0"/>
                        <a:t>2,5 h</a:t>
                      </a:r>
                      <a:endParaRPr lang="da-DK" sz="1300" dirty="0"/>
                    </a:p>
                  </a:txBody>
                  <a:tcPr/>
                </a:tc>
                <a:tc>
                  <a:txBody>
                    <a:bodyPr/>
                    <a:lstStyle/>
                    <a:p>
                      <a:r>
                        <a:rPr lang="da-DK" sz="1300" dirty="0" smtClean="0"/>
                        <a:t>2,5 h</a:t>
                      </a:r>
                      <a:endParaRPr lang="da-DK" sz="1300" dirty="0"/>
                    </a:p>
                  </a:txBody>
                  <a:tcPr/>
                </a:tc>
                <a:tc>
                  <a:txBody>
                    <a:bodyPr/>
                    <a:lstStyle/>
                    <a:p>
                      <a:r>
                        <a:rPr lang="da-DK" sz="1300" dirty="0" smtClean="0"/>
                        <a:t>2,5 h</a:t>
                      </a:r>
                      <a:endParaRPr lang="da-DK" sz="1300" dirty="0"/>
                    </a:p>
                  </a:txBody>
                  <a:tcPr/>
                </a:tc>
                <a:extLst>
                  <a:ext uri="{0D108BD9-81ED-4DB2-BD59-A6C34878D82A}">
                    <a16:rowId xmlns:a16="http://schemas.microsoft.com/office/drawing/2014/main" val="1158429090"/>
                  </a:ext>
                </a:extLst>
              </a:tr>
              <a:tr h="355875">
                <a:tc>
                  <a:txBody>
                    <a:bodyPr/>
                    <a:lstStyle/>
                    <a:p>
                      <a:r>
                        <a:rPr lang="en-US" sz="1300" noProof="0" dirty="0" smtClean="0"/>
                        <a:t>Development/reviewing</a:t>
                      </a:r>
                      <a:r>
                        <a:rPr lang="en-US" sz="1300" baseline="0" noProof="0" dirty="0" smtClean="0"/>
                        <a:t> exercise/assignment and assessment guidelines (1-14.200 strokes)</a:t>
                      </a:r>
                      <a:endParaRPr lang="en-US" sz="1300" noProof="0" dirty="0"/>
                    </a:p>
                  </a:txBody>
                  <a:tcPr/>
                </a:tc>
                <a:tc>
                  <a:txBody>
                    <a:bodyPr/>
                    <a:lstStyle/>
                    <a:p>
                      <a:r>
                        <a:rPr lang="da-DK" sz="1300" dirty="0" smtClean="0"/>
                        <a:t>2 h</a:t>
                      </a:r>
                      <a:endParaRPr lang="da-DK" sz="1300" dirty="0"/>
                    </a:p>
                  </a:txBody>
                  <a:tcPr/>
                </a:tc>
                <a:tc>
                  <a:txBody>
                    <a:bodyPr/>
                    <a:lstStyle/>
                    <a:p>
                      <a:r>
                        <a:rPr lang="da-DK" sz="1300" dirty="0" smtClean="0"/>
                        <a:t>2 h</a:t>
                      </a:r>
                      <a:endParaRPr lang="da-DK" sz="1300" dirty="0"/>
                    </a:p>
                  </a:txBody>
                  <a:tcPr/>
                </a:tc>
                <a:tc>
                  <a:txBody>
                    <a:bodyPr/>
                    <a:lstStyle/>
                    <a:p>
                      <a:r>
                        <a:rPr lang="da-DK" sz="1300" dirty="0" smtClean="0"/>
                        <a:t>2 h</a:t>
                      </a:r>
                      <a:endParaRPr lang="da-DK" sz="1300" dirty="0"/>
                    </a:p>
                  </a:txBody>
                  <a:tcPr/>
                </a:tc>
                <a:tc>
                  <a:txBody>
                    <a:bodyPr/>
                    <a:lstStyle/>
                    <a:p>
                      <a:r>
                        <a:rPr lang="da-DK" sz="1300" dirty="0" smtClean="0"/>
                        <a:t>2 h</a:t>
                      </a:r>
                      <a:endParaRPr lang="da-DK" sz="1300" dirty="0"/>
                    </a:p>
                  </a:txBody>
                  <a:tcPr/>
                </a:tc>
                <a:extLst>
                  <a:ext uri="{0D108BD9-81ED-4DB2-BD59-A6C34878D82A}">
                    <a16:rowId xmlns:a16="http://schemas.microsoft.com/office/drawing/2014/main" val="3688052162"/>
                  </a:ext>
                </a:extLst>
              </a:tr>
              <a:tr h="355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t>Correction of assignments/ exercises </a:t>
                      </a:r>
                      <a:r>
                        <a:rPr lang="en-US" sz="1300" baseline="0" noProof="0" dirty="0" smtClean="0"/>
                        <a:t>(1-14.200 strokes) per student/group</a:t>
                      </a:r>
                      <a:endParaRPr lang="en-US" sz="1300" dirty="0"/>
                    </a:p>
                  </a:txBody>
                  <a:tcPr/>
                </a:tc>
                <a:tc>
                  <a:txBody>
                    <a:bodyPr/>
                    <a:lstStyle/>
                    <a:p>
                      <a:r>
                        <a:rPr lang="da-DK" sz="1300" dirty="0" smtClean="0"/>
                        <a:t>20 min</a:t>
                      </a:r>
                      <a:endParaRPr lang="da-DK" sz="1300" dirty="0"/>
                    </a:p>
                  </a:txBody>
                  <a:tcPr/>
                </a:tc>
                <a:tc>
                  <a:txBody>
                    <a:bodyPr/>
                    <a:lstStyle/>
                    <a:p>
                      <a:r>
                        <a:rPr lang="da-DK" sz="1300" dirty="0" smtClean="0"/>
                        <a:t>20 min</a:t>
                      </a:r>
                      <a:endParaRPr lang="da-DK" sz="1300" dirty="0"/>
                    </a:p>
                  </a:txBody>
                  <a:tcPr/>
                </a:tc>
                <a:tc>
                  <a:txBody>
                    <a:bodyPr/>
                    <a:lstStyle/>
                    <a:p>
                      <a:r>
                        <a:rPr lang="da-DK" sz="1300" dirty="0" smtClean="0"/>
                        <a:t>20 min</a:t>
                      </a:r>
                      <a:endParaRPr lang="da-DK" sz="1300" dirty="0"/>
                    </a:p>
                  </a:txBody>
                  <a:tcPr/>
                </a:tc>
                <a:tc>
                  <a:txBody>
                    <a:bodyPr/>
                    <a:lstStyle/>
                    <a:p>
                      <a:r>
                        <a:rPr lang="da-DK" sz="1300" dirty="0" smtClean="0"/>
                        <a:t>20 min</a:t>
                      </a:r>
                      <a:endParaRPr lang="da-DK" sz="1300" dirty="0"/>
                    </a:p>
                  </a:txBody>
                  <a:tcPr/>
                </a:tc>
                <a:extLst>
                  <a:ext uri="{0D108BD9-81ED-4DB2-BD59-A6C34878D82A}">
                    <a16:rowId xmlns:a16="http://schemas.microsoft.com/office/drawing/2014/main" val="2390102991"/>
                  </a:ext>
                </a:extLst>
              </a:tr>
              <a:tr h="355875">
                <a:tc>
                  <a:txBody>
                    <a:bodyPr/>
                    <a:lstStyle/>
                    <a:p>
                      <a:r>
                        <a:rPr lang="en-US" sz="1300" noProof="0" dirty="0" smtClean="0"/>
                        <a:t>Lecture</a:t>
                      </a:r>
                      <a:endParaRPr lang="en-US" sz="1300" noProof="0" dirty="0"/>
                    </a:p>
                  </a:txBody>
                  <a:tcPr/>
                </a:tc>
                <a:tc>
                  <a:txBody>
                    <a:bodyPr/>
                    <a:lstStyle/>
                    <a:p>
                      <a:r>
                        <a:rPr lang="da-DK" sz="1300" dirty="0" smtClean="0"/>
                        <a:t>4 h</a:t>
                      </a:r>
                      <a:endParaRPr lang="da-DK" sz="1300" dirty="0"/>
                    </a:p>
                  </a:txBody>
                  <a:tcPr/>
                </a:tc>
                <a:tc>
                  <a:txBody>
                    <a:bodyPr/>
                    <a:lstStyle/>
                    <a:p>
                      <a:r>
                        <a:rPr lang="da-DK" sz="1300" dirty="0" smtClean="0"/>
                        <a:t>5 h</a:t>
                      </a:r>
                      <a:endParaRPr lang="da-DK" sz="1300" dirty="0"/>
                    </a:p>
                  </a:txBody>
                  <a:tcPr/>
                </a:tc>
                <a:tc>
                  <a:txBody>
                    <a:bodyPr/>
                    <a:lstStyle/>
                    <a:p>
                      <a:r>
                        <a:rPr lang="da-DK" sz="1300" dirty="0" smtClean="0"/>
                        <a:t>3,5 h</a:t>
                      </a:r>
                      <a:endParaRPr lang="da-DK" sz="1300" dirty="0"/>
                    </a:p>
                  </a:txBody>
                  <a:tcPr/>
                </a:tc>
                <a:tc>
                  <a:txBody>
                    <a:bodyPr/>
                    <a:lstStyle/>
                    <a:p>
                      <a:r>
                        <a:rPr lang="da-DK" sz="1300" dirty="0" smtClean="0"/>
                        <a:t>2,5 h</a:t>
                      </a:r>
                      <a:endParaRPr lang="da-DK" sz="1300" dirty="0"/>
                    </a:p>
                  </a:txBody>
                  <a:tcPr/>
                </a:tc>
                <a:extLst>
                  <a:ext uri="{0D108BD9-81ED-4DB2-BD59-A6C34878D82A}">
                    <a16:rowId xmlns:a16="http://schemas.microsoft.com/office/drawing/2014/main" val="264315475"/>
                  </a:ext>
                </a:extLst>
              </a:tr>
              <a:tr h="355875">
                <a:tc>
                  <a:txBody>
                    <a:bodyPr/>
                    <a:lstStyle/>
                    <a:p>
                      <a:r>
                        <a:rPr lang="en-US" sz="1300" baseline="0" noProof="0" dirty="0" smtClean="0"/>
                        <a:t>Lecture with exercise</a:t>
                      </a:r>
                      <a:endParaRPr lang="en-US" sz="1300" noProof="0" dirty="0"/>
                    </a:p>
                  </a:txBody>
                  <a:tcPr/>
                </a:tc>
                <a:tc>
                  <a:txBody>
                    <a:bodyPr/>
                    <a:lstStyle/>
                    <a:p>
                      <a:r>
                        <a:rPr lang="da-DK" sz="1300" dirty="0" smtClean="0"/>
                        <a:t>5 h</a:t>
                      </a:r>
                      <a:endParaRPr lang="da-DK" sz="1300" dirty="0"/>
                    </a:p>
                  </a:txBody>
                  <a:tcPr/>
                </a:tc>
                <a:tc>
                  <a:txBody>
                    <a:bodyPr/>
                    <a:lstStyle/>
                    <a:p>
                      <a:r>
                        <a:rPr lang="da-DK" sz="1300" dirty="0" smtClean="0"/>
                        <a:t>6 h</a:t>
                      </a:r>
                      <a:endParaRPr lang="da-DK" sz="1300" dirty="0"/>
                    </a:p>
                  </a:txBody>
                  <a:tcPr/>
                </a:tc>
                <a:tc>
                  <a:txBody>
                    <a:bodyPr/>
                    <a:lstStyle/>
                    <a:p>
                      <a:r>
                        <a:rPr lang="da-DK" sz="1300" dirty="0" smtClean="0"/>
                        <a:t>4,5 h</a:t>
                      </a:r>
                      <a:endParaRPr lang="da-DK" sz="1300" dirty="0"/>
                    </a:p>
                  </a:txBody>
                  <a:tcPr/>
                </a:tc>
                <a:tc>
                  <a:txBody>
                    <a:bodyPr/>
                    <a:lstStyle/>
                    <a:p>
                      <a:r>
                        <a:rPr lang="da-DK" sz="1300" dirty="0" smtClean="0"/>
                        <a:t>3,5 h</a:t>
                      </a:r>
                      <a:endParaRPr lang="da-DK" sz="1300" dirty="0"/>
                    </a:p>
                  </a:txBody>
                  <a:tcPr/>
                </a:tc>
                <a:extLst>
                  <a:ext uri="{0D108BD9-81ED-4DB2-BD59-A6C34878D82A}">
                    <a16:rowId xmlns:a16="http://schemas.microsoft.com/office/drawing/2014/main" val="1985921232"/>
                  </a:ext>
                </a:extLst>
              </a:tr>
              <a:tr h="355875">
                <a:tc>
                  <a:txBody>
                    <a:bodyPr/>
                    <a:lstStyle/>
                    <a:p>
                      <a:r>
                        <a:rPr lang="en-US" sz="1300" dirty="0" smtClean="0"/>
                        <a:t>Attending a guest lecture or a colleague's course activity</a:t>
                      </a:r>
                      <a:endParaRPr lang="da-DK" sz="1300" dirty="0"/>
                    </a:p>
                  </a:txBody>
                  <a:tcPr/>
                </a:tc>
                <a:tc>
                  <a:txBody>
                    <a:bodyPr/>
                    <a:lstStyle/>
                    <a:p>
                      <a:r>
                        <a:rPr lang="da-DK" sz="1300" dirty="0" smtClean="0"/>
                        <a:t>1 h</a:t>
                      </a:r>
                      <a:endParaRPr lang="da-DK" sz="1300" dirty="0"/>
                    </a:p>
                  </a:txBody>
                  <a:tcPr/>
                </a:tc>
                <a:tc>
                  <a:txBody>
                    <a:bodyPr/>
                    <a:lstStyle/>
                    <a:p>
                      <a:r>
                        <a:rPr lang="da-DK" sz="1300" dirty="0" smtClean="0"/>
                        <a:t>1 h</a:t>
                      </a:r>
                      <a:endParaRPr lang="da-DK" sz="1300" dirty="0"/>
                    </a:p>
                  </a:txBody>
                  <a:tcPr/>
                </a:tc>
                <a:tc>
                  <a:txBody>
                    <a:bodyPr/>
                    <a:lstStyle/>
                    <a:p>
                      <a:r>
                        <a:rPr lang="da-DK" sz="1300" dirty="0" smtClean="0"/>
                        <a:t>1 h</a:t>
                      </a:r>
                      <a:endParaRPr lang="da-DK" sz="1300" dirty="0"/>
                    </a:p>
                  </a:txBody>
                  <a:tcPr/>
                </a:tc>
                <a:tc>
                  <a:txBody>
                    <a:bodyPr/>
                    <a:lstStyle/>
                    <a:p>
                      <a:r>
                        <a:rPr lang="da-DK" sz="1300" dirty="0" smtClean="0"/>
                        <a:t>1 h</a:t>
                      </a:r>
                      <a:endParaRPr lang="da-DK" sz="1300" dirty="0"/>
                    </a:p>
                  </a:txBody>
                  <a:tcPr/>
                </a:tc>
                <a:extLst>
                  <a:ext uri="{0D108BD9-81ED-4DB2-BD59-A6C34878D82A}">
                    <a16:rowId xmlns:a16="http://schemas.microsoft.com/office/drawing/2014/main" val="1038624943"/>
                  </a:ext>
                </a:extLst>
              </a:tr>
              <a:tr h="355875">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300" baseline="0" noProof="0" dirty="0" smtClean="0"/>
                        <a:t>Presence at Q&amp;A session (incl. preparation) *</a:t>
                      </a:r>
                      <a:endParaRPr lang="en-US" sz="1300" noProof="0" dirty="0" smtClean="0"/>
                    </a:p>
                  </a:txBody>
                  <a:tcPr/>
                </a:tc>
                <a:tc>
                  <a:txBody>
                    <a:bodyPr/>
                    <a:lstStyle/>
                    <a:p>
                      <a:r>
                        <a:rPr lang="da-DK" sz="1300" dirty="0" smtClean="0"/>
                        <a:t>2,5 h</a:t>
                      </a:r>
                      <a:endParaRPr lang="da-DK" sz="1300" dirty="0"/>
                    </a:p>
                  </a:txBody>
                  <a:tcPr/>
                </a:tc>
                <a:tc>
                  <a:txBody>
                    <a:bodyPr/>
                    <a:lstStyle/>
                    <a:p>
                      <a:r>
                        <a:rPr lang="da-DK" sz="1300" dirty="0" smtClean="0"/>
                        <a:t>2,5 h</a:t>
                      </a:r>
                      <a:endParaRPr lang="da-DK" sz="1300" dirty="0"/>
                    </a:p>
                  </a:txBody>
                  <a:tcPr/>
                </a:tc>
                <a:tc>
                  <a:txBody>
                    <a:bodyPr/>
                    <a:lstStyle/>
                    <a:p>
                      <a:r>
                        <a:rPr lang="da-DK" sz="1300" dirty="0" smtClean="0"/>
                        <a:t>2,5 h</a:t>
                      </a:r>
                      <a:endParaRPr lang="da-DK" sz="1300" dirty="0"/>
                    </a:p>
                  </a:txBody>
                  <a:tcPr/>
                </a:tc>
                <a:tc>
                  <a:txBody>
                    <a:bodyPr/>
                    <a:lstStyle/>
                    <a:p>
                      <a:r>
                        <a:rPr lang="da-DK" sz="1300" dirty="0" smtClean="0"/>
                        <a:t>2,5 h</a:t>
                      </a:r>
                      <a:endParaRPr lang="da-DK" sz="1300" dirty="0"/>
                    </a:p>
                  </a:txBody>
                  <a:tcPr/>
                </a:tc>
                <a:extLst>
                  <a:ext uri="{0D108BD9-81ED-4DB2-BD59-A6C34878D82A}">
                    <a16:rowId xmlns:a16="http://schemas.microsoft.com/office/drawing/2014/main" val="1243121191"/>
                  </a:ext>
                </a:extLst>
              </a:tr>
            </a:tbl>
          </a:graphicData>
        </a:graphic>
      </p:graphicFrame>
      <p:sp>
        <p:nvSpPr>
          <p:cNvPr id="2" name="Tekstfelt 1"/>
          <p:cNvSpPr txBox="1"/>
          <p:nvPr/>
        </p:nvSpPr>
        <p:spPr>
          <a:xfrm>
            <a:off x="587375" y="5138057"/>
            <a:ext cx="7942217" cy="276999"/>
          </a:xfrm>
          <a:prstGeom prst="rect">
            <a:avLst/>
          </a:prstGeom>
          <a:noFill/>
        </p:spPr>
        <p:txBody>
          <a:bodyPr wrap="square" rtlCol="0">
            <a:spAutoFit/>
          </a:bodyPr>
          <a:lstStyle/>
          <a:p>
            <a:r>
              <a:rPr lang="en-US" sz="1200" dirty="0">
                <a:solidFill>
                  <a:schemeClr val="accent4">
                    <a:lumMod val="50000"/>
                  </a:schemeClr>
                </a:solidFill>
              </a:rPr>
              <a:t>When developing new e-learning material, development resources are allocated.</a:t>
            </a:r>
            <a:endParaRPr lang="da-DK" sz="1200" dirty="0">
              <a:solidFill>
                <a:schemeClr val="accent4">
                  <a:lumMod val="50000"/>
                </a:schemeClr>
              </a:solidFill>
            </a:endParaRPr>
          </a:p>
        </p:txBody>
      </p:sp>
    </p:spTree>
    <p:extLst>
      <p:ext uri="{BB962C8B-B14F-4D97-AF65-F5344CB8AC3E}">
        <p14:creationId xmlns:p14="http://schemas.microsoft.com/office/powerpoint/2010/main" val="158285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11189467" cy="1621619"/>
          </a:xfrm>
        </p:spPr>
        <p:txBody>
          <a:bodyPr/>
          <a:lstStyle/>
          <a:p>
            <a:r>
              <a:rPr lang="en-US" dirty="0"/>
              <a:t>Norms for course activities </a:t>
            </a:r>
            <a:r>
              <a:rPr lang="en-US" sz="2400" dirty="0"/>
              <a:t>(valid from September 2020)</a:t>
            </a:r>
            <a:endParaRPr lang="da-DK" sz="2400" dirty="0"/>
          </a:p>
        </p:txBody>
      </p:sp>
      <p:sp>
        <p:nvSpPr>
          <p:cNvPr id="4" name="Pladsholder til tekst 3"/>
          <p:cNvSpPr>
            <a:spLocks noGrp="1"/>
          </p:cNvSpPr>
          <p:nvPr>
            <p:ph type="body" sz="quarter" idx="12"/>
          </p:nvPr>
        </p:nvSpPr>
        <p:spPr>
          <a:xfrm>
            <a:off x="312164" y="4566855"/>
            <a:ext cx="9644446" cy="767034"/>
          </a:xfrm>
        </p:spPr>
        <p:txBody>
          <a:bodyPr/>
          <a:lstStyle/>
          <a:p>
            <a:pPr lvl="0" defTabSz="914318">
              <a:buBlip>
                <a:blip r:embed="rId2"/>
              </a:buBlip>
            </a:pPr>
            <a:r>
              <a:rPr lang="en-US" sz="1200" dirty="0">
                <a:solidFill>
                  <a:srgbClr val="211A52"/>
                </a:solidFill>
                <a:latin typeface="Arial"/>
              </a:rPr>
              <a:t> </a:t>
            </a:r>
            <a:r>
              <a:rPr lang="en-US" sz="1200" dirty="0" smtClean="0">
                <a:solidFill>
                  <a:srgbClr val="211A52"/>
                </a:solidFill>
                <a:latin typeface="Arial"/>
              </a:rPr>
              <a:t>Design </a:t>
            </a:r>
            <a:r>
              <a:rPr lang="en-US" sz="1200" dirty="0">
                <a:solidFill>
                  <a:srgbClr val="211A52"/>
                </a:solidFill>
                <a:latin typeface="Arial"/>
              </a:rPr>
              <a:t>the learning environment that best supports student learning and progression.</a:t>
            </a:r>
          </a:p>
          <a:p>
            <a:pPr lvl="0" defTabSz="914318">
              <a:buBlip>
                <a:blip r:embed="rId2"/>
              </a:buBlip>
            </a:pPr>
            <a:r>
              <a:rPr lang="en-US" sz="1200" dirty="0">
                <a:solidFill>
                  <a:srgbClr val="211A52"/>
                </a:solidFill>
                <a:latin typeface="Arial"/>
              </a:rPr>
              <a:t> </a:t>
            </a:r>
            <a:r>
              <a:rPr lang="en-US" sz="1200" dirty="0" smtClean="0">
                <a:solidFill>
                  <a:srgbClr val="211A52"/>
                </a:solidFill>
                <a:latin typeface="Arial"/>
              </a:rPr>
              <a:t>Course </a:t>
            </a:r>
            <a:r>
              <a:rPr lang="en-US" sz="1200" dirty="0">
                <a:solidFill>
                  <a:srgbClr val="211A52"/>
                </a:solidFill>
                <a:latin typeface="Arial"/>
              </a:rPr>
              <a:t>activities can be combined freely as long as the activities are within the set </a:t>
            </a:r>
            <a:r>
              <a:rPr lang="en-US" sz="1200" dirty="0" smtClean="0">
                <a:solidFill>
                  <a:srgbClr val="211A52"/>
                </a:solidFill>
                <a:latin typeface="Arial"/>
              </a:rPr>
              <a:t>standards.</a:t>
            </a:r>
            <a:endParaRPr lang="en-US" sz="1200" dirty="0">
              <a:solidFill>
                <a:srgbClr val="211A52"/>
              </a:solidFill>
              <a:latin typeface="Arial"/>
            </a:endParaRPr>
          </a:p>
          <a:p>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1633749434"/>
              </p:ext>
            </p:extLst>
          </p:nvPr>
        </p:nvGraphicFramePr>
        <p:xfrm>
          <a:off x="296562" y="1942969"/>
          <a:ext cx="5662503" cy="2372360"/>
        </p:xfrm>
        <a:graphic>
          <a:graphicData uri="http://schemas.openxmlformats.org/drawingml/2006/table">
            <a:tbl>
              <a:tblPr firstRow="1" bandRow="1">
                <a:tableStyleId>{00A15C55-8517-42AA-B614-E9B94910E393}</a:tableStyleId>
              </a:tblPr>
              <a:tblGrid>
                <a:gridCol w="1278295">
                  <a:extLst>
                    <a:ext uri="{9D8B030D-6E8A-4147-A177-3AD203B41FA5}">
                      <a16:colId xmlns:a16="http://schemas.microsoft.com/office/drawing/2014/main" val="838670409"/>
                    </a:ext>
                  </a:extLst>
                </a:gridCol>
                <a:gridCol w="1637600">
                  <a:extLst>
                    <a:ext uri="{9D8B030D-6E8A-4147-A177-3AD203B41FA5}">
                      <a16:colId xmlns:a16="http://schemas.microsoft.com/office/drawing/2014/main" val="799887497"/>
                    </a:ext>
                  </a:extLst>
                </a:gridCol>
                <a:gridCol w="1305935">
                  <a:extLst>
                    <a:ext uri="{9D8B030D-6E8A-4147-A177-3AD203B41FA5}">
                      <a16:colId xmlns:a16="http://schemas.microsoft.com/office/drawing/2014/main" val="1676270517"/>
                    </a:ext>
                  </a:extLst>
                </a:gridCol>
                <a:gridCol w="1440673">
                  <a:extLst>
                    <a:ext uri="{9D8B030D-6E8A-4147-A177-3AD203B41FA5}">
                      <a16:colId xmlns:a16="http://schemas.microsoft.com/office/drawing/2014/main" val="1435908966"/>
                    </a:ext>
                  </a:extLst>
                </a:gridCol>
              </a:tblGrid>
              <a:tr h="370840">
                <a:tc gridSpan="4">
                  <a:txBody>
                    <a:bodyPr/>
                    <a:lstStyle/>
                    <a:p>
                      <a:r>
                        <a:rPr lang="da-DK" dirty="0" smtClean="0"/>
                        <a:t>Bachelor</a:t>
                      </a:r>
                      <a:r>
                        <a:rPr lang="da-DK" baseline="0" dirty="0" smtClean="0"/>
                        <a:t> </a:t>
                      </a:r>
                      <a:r>
                        <a:rPr lang="da-DK" baseline="0" dirty="0" err="1" smtClean="0"/>
                        <a:t>education</a:t>
                      </a:r>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863841897"/>
                  </a:ext>
                </a:extLst>
              </a:tr>
              <a:tr h="370840">
                <a:tc>
                  <a:txBody>
                    <a:bodyPr/>
                    <a:lstStyle/>
                    <a:p>
                      <a:endParaRPr lang="da-DK" sz="1400" dirty="0"/>
                    </a:p>
                  </a:txBody>
                  <a:tcPr/>
                </a:tc>
                <a:tc>
                  <a:txBody>
                    <a:bodyPr/>
                    <a:lstStyle/>
                    <a:p>
                      <a:r>
                        <a:rPr lang="da-DK" sz="1400" b="1" dirty="0" smtClean="0"/>
                        <a:t>Face 2 face </a:t>
                      </a:r>
                      <a:r>
                        <a:rPr lang="da-DK" sz="1400" b="1" dirty="0" err="1" smtClean="0"/>
                        <a:t>activity</a:t>
                      </a:r>
                      <a:endParaRPr lang="da-DK" sz="1400" b="1" dirty="0"/>
                    </a:p>
                  </a:txBody>
                  <a:tcPr/>
                </a:tc>
                <a:tc>
                  <a:txBody>
                    <a:bodyPr/>
                    <a:lstStyle/>
                    <a:p>
                      <a:r>
                        <a:rPr lang="da-DK" sz="1400" b="1" dirty="0" err="1" smtClean="0"/>
                        <a:t>Use</a:t>
                      </a:r>
                      <a:r>
                        <a:rPr lang="da-DK" sz="1400" b="1" dirty="0" smtClean="0"/>
                        <a:t> of TA/SI</a:t>
                      </a:r>
                      <a:endParaRPr lang="da-DK" sz="1400" b="1"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Time </a:t>
                      </a:r>
                      <a:r>
                        <a:rPr lang="da-DK" sz="1400" b="1" dirty="0" err="1" smtClean="0"/>
                        <a:t>use</a:t>
                      </a:r>
                      <a:r>
                        <a:rPr lang="da-DK" sz="1400" b="1" baseline="0" dirty="0" smtClean="0"/>
                        <a:t> </a:t>
                      </a:r>
                      <a:r>
                        <a:rPr lang="da-DK" sz="1400" b="1" dirty="0" smtClean="0"/>
                        <a:t>(VIP/D-VIP)</a:t>
                      </a:r>
                    </a:p>
                  </a:txBody>
                  <a:tcPr/>
                </a:tc>
                <a:extLst>
                  <a:ext uri="{0D108BD9-81ED-4DB2-BD59-A6C34878D82A}">
                    <a16:rowId xmlns:a16="http://schemas.microsoft.com/office/drawing/2014/main" val="277662005"/>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5 ECTS</a:t>
                      </a:r>
                    </a:p>
                  </a:txBody>
                  <a:tcPr/>
                </a:tc>
                <a:tc>
                  <a:txBody>
                    <a:bodyPr/>
                    <a:lstStyle/>
                    <a:p>
                      <a:r>
                        <a:rPr lang="da-DK" sz="1400" dirty="0" smtClean="0"/>
                        <a:t>30-35 </a:t>
                      </a:r>
                      <a:r>
                        <a:rPr lang="da-DK" sz="1400" dirty="0" err="1" smtClean="0"/>
                        <a:t>hours</a:t>
                      </a:r>
                      <a:endParaRPr lang="da-DK"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35 </a:t>
                      </a:r>
                      <a:r>
                        <a:rPr lang="da-DK" sz="1400" dirty="0" err="1" smtClean="0"/>
                        <a:t>hours</a:t>
                      </a:r>
                      <a:endParaRPr lang="da-DK"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90-110 </a:t>
                      </a:r>
                      <a:r>
                        <a:rPr lang="da-DK" sz="1400" dirty="0" err="1" smtClean="0"/>
                        <a:t>hours</a:t>
                      </a:r>
                      <a:endParaRPr lang="da-DK" sz="1400" dirty="0" smtClean="0"/>
                    </a:p>
                  </a:txBody>
                  <a:tcPr/>
                </a:tc>
                <a:extLst>
                  <a:ext uri="{0D108BD9-81ED-4DB2-BD59-A6C34878D82A}">
                    <a16:rowId xmlns:a16="http://schemas.microsoft.com/office/drawing/2014/main" val="3318807099"/>
                  </a:ext>
                </a:extLst>
              </a:tr>
              <a:tr h="370840">
                <a:tc>
                  <a:txBody>
                    <a:bodyPr/>
                    <a:lstStyle/>
                    <a:p>
                      <a:r>
                        <a:rPr lang="da-DK" sz="1400" b="1" dirty="0" smtClean="0"/>
                        <a:t>10 ECTS</a:t>
                      </a:r>
                      <a:endParaRPr lang="da-DK"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60-70 </a:t>
                      </a:r>
                      <a:r>
                        <a:rPr lang="da-DK" sz="1400" dirty="0" err="1" smtClean="0"/>
                        <a:t>hours</a:t>
                      </a:r>
                      <a:endParaRPr lang="da-DK"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70 </a:t>
                      </a:r>
                      <a:r>
                        <a:rPr lang="da-DK" sz="1400" dirty="0" err="1" smtClean="0"/>
                        <a:t>hours</a:t>
                      </a:r>
                      <a:endParaRPr lang="da-DK"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180-220 </a:t>
                      </a:r>
                      <a:r>
                        <a:rPr lang="da-DK" sz="1400" dirty="0" err="1" smtClean="0"/>
                        <a:t>hours</a:t>
                      </a:r>
                      <a:endParaRPr lang="da-DK" sz="1400" dirty="0" smtClean="0"/>
                    </a:p>
                  </a:txBody>
                  <a:tcPr/>
                </a:tc>
                <a:extLst>
                  <a:ext uri="{0D108BD9-81ED-4DB2-BD59-A6C34878D82A}">
                    <a16:rowId xmlns:a16="http://schemas.microsoft.com/office/drawing/2014/main" val="1836832930"/>
                  </a:ext>
                </a:extLst>
              </a:tr>
              <a:tr h="370840">
                <a:tc>
                  <a:txBody>
                    <a:bodyPr/>
                    <a:lstStyle/>
                    <a:p>
                      <a:r>
                        <a:rPr lang="da-DK" sz="1400" b="1" dirty="0" smtClean="0"/>
                        <a:t>15 ECTS</a:t>
                      </a:r>
                      <a:endParaRPr lang="da-DK" sz="1400" b="1" dirty="0"/>
                    </a:p>
                  </a:txBody>
                  <a:tcPr/>
                </a:tc>
                <a:tc>
                  <a:txBody>
                    <a:bodyPr/>
                    <a:lstStyle/>
                    <a:p>
                      <a:r>
                        <a:rPr lang="da-DK" sz="1400" dirty="0" smtClean="0"/>
                        <a:t>90-105 </a:t>
                      </a:r>
                      <a:r>
                        <a:rPr lang="da-DK" sz="1400" dirty="0" err="1" smtClean="0"/>
                        <a:t>hours</a:t>
                      </a:r>
                      <a:endParaRPr lang="da-DK"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105 </a:t>
                      </a:r>
                      <a:r>
                        <a:rPr lang="da-DK" sz="1400" dirty="0" err="1" smtClean="0"/>
                        <a:t>hours</a:t>
                      </a:r>
                      <a:endParaRPr lang="da-DK"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270-330 </a:t>
                      </a:r>
                      <a:r>
                        <a:rPr lang="da-DK" sz="1400" dirty="0" err="1" smtClean="0"/>
                        <a:t>hours</a:t>
                      </a:r>
                      <a:endParaRPr lang="da-DK" sz="1400" dirty="0" smtClean="0"/>
                    </a:p>
                  </a:txBody>
                  <a:tcPr/>
                </a:tc>
                <a:extLst>
                  <a:ext uri="{0D108BD9-81ED-4DB2-BD59-A6C34878D82A}">
                    <a16:rowId xmlns:a16="http://schemas.microsoft.com/office/drawing/2014/main" val="822646553"/>
                  </a:ext>
                </a:extLst>
              </a:tr>
              <a:tr h="370840">
                <a:tc>
                  <a:txBody>
                    <a:bodyPr/>
                    <a:lstStyle/>
                    <a:p>
                      <a:r>
                        <a:rPr lang="da-DK" sz="1400" b="1" dirty="0" smtClean="0"/>
                        <a:t>20 ECTS</a:t>
                      </a:r>
                      <a:endParaRPr lang="da-DK"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120-140 </a:t>
                      </a:r>
                      <a:r>
                        <a:rPr lang="da-DK" sz="1400" dirty="0" err="1" smtClean="0"/>
                        <a:t>hours</a:t>
                      </a:r>
                      <a:endParaRPr lang="da-DK"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140 </a:t>
                      </a:r>
                      <a:r>
                        <a:rPr lang="da-DK" sz="1400" dirty="0" err="1" smtClean="0"/>
                        <a:t>hours</a:t>
                      </a:r>
                      <a:endParaRPr lang="da-DK"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360-440 </a:t>
                      </a:r>
                      <a:r>
                        <a:rPr lang="da-DK" sz="1400" dirty="0" err="1" smtClean="0"/>
                        <a:t>hours</a:t>
                      </a:r>
                      <a:endParaRPr lang="da-DK" sz="1400" dirty="0" smtClean="0"/>
                    </a:p>
                  </a:txBody>
                  <a:tcPr/>
                </a:tc>
                <a:extLst>
                  <a:ext uri="{0D108BD9-81ED-4DB2-BD59-A6C34878D82A}">
                    <a16:rowId xmlns:a16="http://schemas.microsoft.com/office/drawing/2014/main" val="4162006112"/>
                  </a:ext>
                </a:extLst>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1268804539"/>
              </p:ext>
            </p:extLst>
          </p:nvPr>
        </p:nvGraphicFramePr>
        <p:xfrm>
          <a:off x="6249877" y="1960318"/>
          <a:ext cx="5661990" cy="2372360"/>
        </p:xfrm>
        <a:graphic>
          <a:graphicData uri="http://schemas.openxmlformats.org/drawingml/2006/table">
            <a:tbl>
              <a:tblPr firstRow="1" bandRow="1">
                <a:tableStyleId>{00A15C55-8517-42AA-B614-E9B94910E393}</a:tableStyleId>
              </a:tblPr>
              <a:tblGrid>
                <a:gridCol w="1278179">
                  <a:extLst>
                    <a:ext uri="{9D8B030D-6E8A-4147-A177-3AD203B41FA5}">
                      <a16:colId xmlns:a16="http://schemas.microsoft.com/office/drawing/2014/main" val="838670409"/>
                    </a:ext>
                  </a:extLst>
                </a:gridCol>
                <a:gridCol w="1637452">
                  <a:extLst>
                    <a:ext uri="{9D8B030D-6E8A-4147-A177-3AD203B41FA5}">
                      <a16:colId xmlns:a16="http://schemas.microsoft.com/office/drawing/2014/main" val="799887497"/>
                    </a:ext>
                  </a:extLst>
                </a:gridCol>
                <a:gridCol w="1305816">
                  <a:extLst>
                    <a:ext uri="{9D8B030D-6E8A-4147-A177-3AD203B41FA5}">
                      <a16:colId xmlns:a16="http://schemas.microsoft.com/office/drawing/2014/main" val="1676270517"/>
                    </a:ext>
                  </a:extLst>
                </a:gridCol>
                <a:gridCol w="1440543">
                  <a:extLst>
                    <a:ext uri="{9D8B030D-6E8A-4147-A177-3AD203B41FA5}">
                      <a16:colId xmlns:a16="http://schemas.microsoft.com/office/drawing/2014/main" val="1435908966"/>
                    </a:ext>
                  </a:extLst>
                </a:gridCol>
              </a:tblGrid>
              <a:tr h="370840">
                <a:tc gridSpan="4">
                  <a:txBody>
                    <a:bodyPr/>
                    <a:lstStyle/>
                    <a:p>
                      <a:r>
                        <a:rPr lang="en-US" dirty="0" smtClean="0"/>
                        <a:t>Master</a:t>
                      </a:r>
                      <a:r>
                        <a:rPr lang="en-US" baseline="0" dirty="0" smtClean="0"/>
                        <a:t> education</a:t>
                      </a:r>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863841897"/>
                  </a:ext>
                </a:extLst>
              </a:tr>
              <a:tr h="370840">
                <a:tc>
                  <a:txBody>
                    <a:bodyPr/>
                    <a:lstStyle/>
                    <a:p>
                      <a:endParaRPr lang="da-DK" sz="1400" dirty="0"/>
                    </a:p>
                  </a:txBody>
                  <a:tcPr/>
                </a:tc>
                <a:tc>
                  <a:txBody>
                    <a:bodyPr/>
                    <a:lstStyle/>
                    <a:p>
                      <a:r>
                        <a:rPr lang="da-DK" sz="1400" b="1" dirty="0" smtClean="0"/>
                        <a:t>Face 2 face </a:t>
                      </a:r>
                      <a:r>
                        <a:rPr lang="da-DK" sz="1400" b="1" dirty="0" err="1" smtClean="0"/>
                        <a:t>activity</a:t>
                      </a:r>
                      <a:endParaRPr lang="da-DK" sz="1400" b="1" dirty="0"/>
                    </a:p>
                  </a:txBody>
                  <a:tcPr/>
                </a:tc>
                <a:tc>
                  <a:txBody>
                    <a:bodyPr/>
                    <a:lstStyle/>
                    <a:p>
                      <a:r>
                        <a:rPr lang="da-DK" sz="1400" b="1" dirty="0" err="1" smtClean="0"/>
                        <a:t>Use</a:t>
                      </a:r>
                      <a:r>
                        <a:rPr lang="da-DK" sz="1400" b="1" dirty="0" smtClean="0"/>
                        <a:t> of TA/SI</a:t>
                      </a:r>
                      <a:endParaRPr lang="da-DK" sz="1400" b="1"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Time </a:t>
                      </a:r>
                      <a:r>
                        <a:rPr lang="da-DK" sz="1400" b="1" dirty="0" err="1" smtClean="0"/>
                        <a:t>use</a:t>
                      </a:r>
                      <a:r>
                        <a:rPr lang="da-DK" sz="1400" b="1" baseline="0" dirty="0" smtClean="0"/>
                        <a:t> </a:t>
                      </a:r>
                      <a:r>
                        <a:rPr lang="da-DK" sz="1400" b="1" dirty="0" smtClean="0"/>
                        <a:t>(VIP/D-VIP)</a:t>
                      </a:r>
                    </a:p>
                  </a:txBody>
                  <a:tcPr/>
                </a:tc>
                <a:extLst>
                  <a:ext uri="{0D108BD9-81ED-4DB2-BD59-A6C34878D82A}">
                    <a16:rowId xmlns:a16="http://schemas.microsoft.com/office/drawing/2014/main" val="277662005"/>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5 ECTS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25-30 </a:t>
                      </a:r>
                      <a:r>
                        <a:rPr lang="da-DK" sz="1400" dirty="0" err="1" smtClean="0"/>
                        <a:t>hours</a:t>
                      </a:r>
                      <a:endParaRPr lang="da-DK"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30 </a:t>
                      </a:r>
                      <a:r>
                        <a:rPr lang="da-DK" sz="1400" dirty="0" err="1" smtClean="0"/>
                        <a:t>hours</a:t>
                      </a:r>
                      <a:endParaRPr lang="da-DK"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75-80 </a:t>
                      </a:r>
                      <a:r>
                        <a:rPr lang="da-DK" sz="1400" dirty="0" err="1" smtClean="0"/>
                        <a:t>hours</a:t>
                      </a:r>
                      <a:endParaRPr lang="da-DK" sz="1400" dirty="0" smtClean="0"/>
                    </a:p>
                  </a:txBody>
                  <a:tcPr/>
                </a:tc>
                <a:extLst>
                  <a:ext uri="{0D108BD9-81ED-4DB2-BD59-A6C34878D82A}">
                    <a16:rowId xmlns:a16="http://schemas.microsoft.com/office/drawing/2014/main" val="3318807099"/>
                  </a:ext>
                </a:extLst>
              </a:tr>
              <a:tr h="370840">
                <a:tc>
                  <a:txBody>
                    <a:bodyPr/>
                    <a:lstStyle/>
                    <a:p>
                      <a:r>
                        <a:rPr lang="da-DK" sz="1400" b="1" dirty="0" smtClean="0"/>
                        <a:t>10 ECTS</a:t>
                      </a:r>
                      <a:endParaRPr lang="da-DK"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50-60 </a:t>
                      </a:r>
                      <a:r>
                        <a:rPr lang="da-DK" sz="1400" dirty="0" err="1" smtClean="0"/>
                        <a:t>hours</a:t>
                      </a:r>
                      <a:endParaRPr lang="da-DK"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60 </a:t>
                      </a:r>
                      <a:r>
                        <a:rPr lang="da-DK" sz="1400" dirty="0" err="1" smtClean="0"/>
                        <a:t>hours</a:t>
                      </a:r>
                      <a:endParaRPr lang="da-DK"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150-160 </a:t>
                      </a:r>
                      <a:r>
                        <a:rPr lang="da-DK" sz="1400" dirty="0" err="1" smtClean="0"/>
                        <a:t>hours</a:t>
                      </a:r>
                      <a:endParaRPr lang="da-DK" sz="1400" dirty="0" smtClean="0"/>
                    </a:p>
                  </a:txBody>
                  <a:tcPr/>
                </a:tc>
                <a:extLst>
                  <a:ext uri="{0D108BD9-81ED-4DB2-BD59-A6C34878D82A}">
                    <a16:rowId xmlns:a16="http://schemas.microsoft.com/office/drawing/2014/main" val="1836832930"/>
                  </a:ext>
                </a:extLst>
              </a:tr>
              <a:tr h="370840">
                <a:tc>
                  <a:txBody>
                    <a:bodyPr/>
                    <a:lstStyle/>
                    <a:p>
                      <a:r>
                        <a:rPr lang="da-DK" sz="1400" b="1" dirty="0" smtClean="0"/>
                        <a:t>15 ECTS</a:t>
                      </a:r>
                      <a:endParaRPr lang="da-DK"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75-90</a:t>
                      </a:r>
                      <a:r>
                        <a:rPr lang="da-DK" sz="1400" baseline="0" dirty="0" smtClean="0"/>
                        <a:t> </a:t>
                      </a:r>
                      <a:r>
                        <a:rPr lang="da-DK" sz="1400" dirty="0" err="1" smtClean="0"/>
                        <a:t>hours</a:t>
                      </a:r>
                      <a:endParaRPr lang="da-DK"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90 </a:t>
                      </a:r>
                      <a:r>
                        <a:rPr lang="da-DK" sz="1400" dirty="0" err="1" smtClean="0"/>
                        <a:t>hours</a:t>
                      </a:r>
                      <a:endParaRPr lang="da-DK"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225-240 </a:t>
                      </a:r>
                      <a:r>
                        <a:rPr lang="da-DK" sz="1400" dirty="0" err="1" smtClean="0"/>
                        <a:t>hours</a:t>
                      </a:r>
                      <a:endParaRPr lang="da-DK" sz="1400" dirty="0" smtClean="0"/>
                    </a:p>
                  </a:txBody>
                  <a:tcPr/>
                </a:tc>
                <a:extLst>
                  <a:ext uri="{0D108BD9-81ED-4DB2-BD59-A6C34878D82A}">
                    <a16:rowId xmlns:a16="http://schemas.microsoft.com/office/drawing/2014/main" val="822646553"/>
                  </a:ext>
                </a:extLst>
              </a:tr>
              <a:tr h="370840">
                <a:tc>
                  <a:txBody>
                    <a:bodyPr/>
                    <a:lstStyle/>
                    <a:p>
                      <a:r>
                        <a:rPr lang="da-DK" sz="1400" b="1" dirty="0" smtClean="0"/>
                        <a:t>20 ECTS</a:t>
                      </a:r>
                      <a:endParaRPr lang="da-DK"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100-120 </a:t>
                      </a:r>
                      <a:r>
                        <a:rPr lang="da-DK" sz="1400" dirty="0" err="1" smtClean="0"/>
                        <a:t>hours</a:t>
                      </a:r>
                      <a:endParaRPr lang="da-DK"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120 </a:t>
                      </a:r>
                      <a:r>
                        <a:rPr lang="da-DK" sz="1400" dirty="0" err="1" smtClean="0"/>
                        <a:t>hours</a:t>
                      </a:r>
                      <a:endParaRPr lang="da-DK"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smtClean="0"/>
                        <a:t>300-320 </a:t>
                      </a:r>
                      <a:r>
                        <a:rPr lang="da-DK" sz="1400" dirty="0" err="1" smtClean="0"/>
                        <a:t>hours</a:t>
                      </a:r>
                      <a:endParaRPr lang="da-DK" sz="1400" dirty="0" smtClean="0"/>
                    </a:p>
                  </a:txBody>
                  <a:tcPr/>
                </a:tc>
                <a:extLst>
                  <a:ext uri="{0D108BD9-81ED-4DB2-BD59-A6C34878D82A}">
                    <a16:rowId xmlns:a16="http://schemas.microsoft.com/office/drawing/2014/main" val="552138106"/>
                  </a:ext>
                </a:extLst>
              </a:tr>
            </a:tbl>
          </a:graphicData>
        </a:graphic>
      </p:graphicFrame>
    </p:spTree>
    <p:extLst>
      <p:ext uri="{BB962C8B-B14F-4D97-AF65-F5344CB8AC3E}">
        <p14:creationId xmlns:p14="http://schemas.microsoft.com/office/powerpoint/2010/main" val="3021401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11205233" cy="1138451"/>
          </a:xfrm>
        </p:spPr>
        <p:txBody>
          <a:bodyPr/>
          <a:lstStyle/>
          <a:p>
            <a:r>
              <a:rPr lang="en-US" dirty="0" smtClean="0"/>
              <a:t>Inspiration for course activities - bachelor</a:t>
            </a:r>
            <a:endParaRPr lang="en-US" dirty="0"/>
          </a:p>
        </p:txBody>
      </p:sp>
      <p:sp>
        <p:nvSpPr>
          <p:cNvPr id="4" name="Pladsholder til tekst 3"/>
          <p:cNvSpPr>
            <a:spLocks noGrp="1"/>
          </p:cNvSpPr>
          <p:nvPr>
            <p:ph type="body" sz="quarter" idx="12"/>
          </p:nvPr>
        </p:nvSpPr>
        <p:spPr>
          <a:xfrm>
            <a:off x="587375" y="5003454"/>
            <a:ext cx="6214479" cy="283249"/>
          </a:xfrm>
        </p:spPr>
        <p:txBody>
          <a:bodyPr>
            <a:normAutofit/>
          </a:bodyPr>
          <a:lstStyle/>
          <a:p>
            <a:pPr lvl="0" defTabSz="914318">
              <a:buBlip>
                <a:blip r:embed="rId2"/>
              </a:buBlip>
            </a:pPr>
            <a:r>
              <a:rPr lang="en-US" sz="1200" dirty="0" smtClean="0">
                <a:solidFill>
                  <a:srgbClr val="211A52"/>
                </a:solidFill>
                <a:latin typeface="Arial"/>
              </a:rPr>
              <a:t>Design </a:t>
            </a:r>
            <a:r>
              <a:rPr lang="en-US" sz="1200" dirty="0">
                <a:solidFill>
                  <a:srgbClr val="211A52"/>
                </a:solidFill>
                <a:latin typeface="Arial"/>
              </a:rPr>
              <a:t>the learning environment that best supports student learning and progression.</a:t>
            </a:r>
            <a:endParaRPr lang="da-DK" dirty="0"/>
          </a:p>
        </p:txBody>
      </p:sp>
      <p:sp>
        <p:nvSpPr>
          <p:cNvPr id="6" name="Tekstfelt 5"/>
          <p:cNvSpPr txBox="1"/>
          <p:nvPr/>
        </p:nvSpPr>
        <p:spPr>
          <a:xfrm>
            <a:off x="6700345" y="1240386"/>
            <a:ext cx="5092262" cy="3770263"/>
          </a:xfrm>
          <a:prstGeom prst="rect">
            <a:avLst/>
          </a:prstGeom>
          <a:noFill/>
        </p:spPr>
        <p:txBody>
          <a:bodyPr wrap="square" rtlCol="0">
            <a:spAutoFit/>
          </a:bodyPr>
          <a:lstStyle/>
          <a:p>
            <a:pPr lvl="0"/>
            <a:r>
              <a:rPr lang="en-US" sz="1200" dirty="0">
                <a:solidFill>
                  <a:srgbClr val="211A52"/>
                </a:solidFill>
                <a:latin typeface="Arial"/>
              </a:rPr>
              <a:t>Søren is an associate professor </a:t>
            </a:r>
            <a:r>
              <a:rPr lang="en-US" sz="1200" dirty="0" smtClean="0">
                <a:solidFill>
                  <a:srgbClr val="211A52"/>
                </a:solidFill>
                <a:latin typeface="Arial"/>
              </a:rPr>
              <a:t>and is to plan </a:t>
            </a:r>
            <a:r>
              <a:rPr lang="en-US" sz="1200" dirty="0">
                <a:solidFill>
                  <a:srgbClr val="211A52"/>
                </a:solidFill>
                <a:latin typeface="Arial"/>
              </a:rPr>
              <a:t>a 5 ECTS course at bachelor level. In designing the learning space, he decides the following</a:t>
            </a:r>
            <a:r>
              <a:rPr lang="en-US" sz="1200" dirty="0" smtClean="0">
                <a:solidFill>
                  <a:srgbClr val="211A52"/>
                </a:solidFill>
                <a:latin typeface="Arial"/>
              </a:rPr>
              <a:t>:</a:t>
            </a:r>
          </a:p>
          <a:p>
            <a:pPr lvl="0"/>
            <a:endParaRPr lang="en-US" sz="1200" dirty="0">
              <a:solidFill>
                <a:srgbClr val="211A52"/>
              </a:solidFill>
              <a:latin typeface="Arial"/>
            </a:endParaRPr>
          </a:p>
          <a:p>
            <a:pPr marL="171450" lvl="0" indent="-171450">
              <a:spcBef>
                <a:spcPts val="600"/>
              </a:spcBef>
              <a:buFont typeface="Arial" panose="020B0604020202020204" pitchFamily="34" charset="0"/>
              <a:buChar char="•"/>
            </a:pPr>
            <a:r>
              <a:rPr lang="en-US" sz="1200" dirty="0">
                <a:solidFill>
                  <a:srgbClr val="211A52"/>
                </a:solidFill>
                <a:latin typeface="Arial"/>
              </a:rPr>
              <a:t>Søren holds two double lectures.</a:t>
            </a:r>
          </a:p>
          <a:p>
            <a:pPr marL="171450" lvl="0" indent="-171450">
              <a:spcBef>
                <a:spcPts val="600"/>
              </a:spcBef>
              <a:buFont typeface="Arial" panose="020B0604020202020204" pitchFamily="34" charset="0"/>
              <a:buChar char="•"/>
            </a:pPr>
            <a:r>
              <a:rPr lang="en-US" sz="1200" dirty="0">
                <a:solidFill>
                  <a:srgbClr val="211A52"/>
                </a:solidFill>
                <a:latin typeface="Arial"/>
              </a:rPr>
              <a:t>Soren's colleague, Lone - who is an associate professor - gives two double lectures.</a:t>
            </a:r>
          </a:p>
          <a:p>
            <a:pPr marL="171450" lvl="0" indent="-171450">
              <a:spcBef>
                <a:spcPts val="600"/>
              </a:spcBef>
              <a:buFont typeface="Arial" panose="020B0604020202020204" pitchFamily="34" charset="0"/>
              <a:buChar char="•"/>
            </a:pPr>
            <a:r>
              <a:rPr lang="en-US" sz="1200" dirty="0">
                <a:solidFill>
                  <a:srgbClr val="211A52"/>
                </a:solidFill>
                <a:latin typeface="Arial"/>
              </a:rPr>
              <a:t>Søren and Lone each develop a podcast for the course, which the students must listen to before lectures two and four.</a:t>
            </a:r>
          </a:p>
          <a:p>
            <a:pPr marL="171450" lvl="0" indent="-171450">
              <a:spcBef>
                <a:spcPts val="600"/>
              </a:spcBef>
              <a:buFont typeface="Arial" panose="020B0604020202020204" pitchFamily="34" charset="0"/>
              <a:buChar char="•"/>
            </a:pPr>
            <a:r>
              <a:rPr lang="en-US" sz="1200" dirty="0">
                <a:solidFill>
                  <a:srgbClr val="211A52"/>
                </a:solidFill>
                <a:latin typeface="Arial"/>
              </a:rPr>
              <a:t>Søren prepares four assignments that the students must work on in two teams.</a:t>
            </a:r>
          </a:p>
          <a:p>
            <a:pPr marL="171450" lvl="0" indent="-171450">
              <a:spcBef>
                <a:spcPts val="600"/>
              </a:spcBef>
              <a:buFont typeface="Arial" panose="020B0604020202020204" pitchFamily="34" charset="0"/>
              <a:buChar char="•"/>
            </a:pPr>
            <a:r>
              <a:rPr lang="en-US" sz="1200" dirty="0">
                <a:solidFill>
                  <a:srgbClr val="211A52"/>
                </a:solidFill>
                <a:latin typeface="Arial"/>
              </a:rPr>
              <a:t>Søren has hired a master student Frederik as a student instructor. Søren runs the first two practice sessions in two teams. Frederik runs the last two practice sessions in two teams.</a:t>
            </a:r>
          </a:p>
          <a:p>
            <a:pPr marL="171450" lvl="0" indent="-171450">
              <a:spcBef>
                <a:spcPts val="600"/>
              </a:spcBef>
              <a:buFont typeface="Arial" panose="020B0604020202020204" pitchFamily="34" charset="0"/>
              <a:buChar char="•"/>
            </a:pPr>
            <a:r>
              <a:rPr lang="en-US" sz="1200" dirty="0">
                <a:solidFill>
                  <a:srgbClr val="211A52"/>
                </a:solidFill>
                <a:latin typeface="Arial"/>
              </a:rPr>
              <a:t>Søren himself develops one assignment and guidance that the students must solve in groups between lecture three and the seminar.</a:t>
            </a:r>
          </a:p>
          <a:p>
            <a:pPr marL="171450" lvl="0" indent="-171450">
              <a:spcBef>
                <a:spcPts val="600"/>
              </a:spcBef>
              <a:buFont typeface="Arial" panose="020B0604020202020204" pitchFamily="34" charset="0"/>
              <a:buChar char="•"/>
            </a:pPr>
            <a:r>
              <a:rPr lang="en-US" sz="1200" dirty="0">
                <a:solidFill>
                  <a:srgbClr val="211A52"/>
                </a:solidFill>
                <a:latin typeface="Arial"/>
              </a:rPr>
              <a:t>Lone, together with Frederik, holds a seminar based on a guest lecture.</a:t>
            </a:r>
          </a:p>
        </p:txBody>
      </p:sp>
      <p:sp>
        <p:nvSpPr>
          <p:cNvPr id="7" name="Tekstfelt 6"/>
          <p:cNvSpPr txBox="1"/>
          <p:nvPr/>
        </p:nvSpPr>
        <p:spPr>
          <a:xfrm>
            <a:off x="587375" y="5289660"/>
            <a:ext cx="5943600" cy="415498"/>
          </a:xfrm>
          <a:prstGeom prst="rect">
            <a:avLst/>
          </a:prstGeom>
          <a:noFill/>
        </p:spPr>
        <p:txBody>
          <a:bodyPr wrap="square" rtlCol="0">
            <a:spAutoFit/>
          </a:bodyPr>
          <a:lstStyle/>
          <a:p>
            <a:pPr lvl="0"/>
            <a:r>
              <a:rPr lang="en-US" sz="1050" dirty="0" smtClean="0">
                <a:solidFill>
                  <a:srgbClr val="211A52"/>
                </a:solidFill>
                <a:latin typeface="Arial"/>
              </a:rPr>
              <a:t>* </a:t>
            </a:r>
            <a:r>
              <a:rPr lang="en-US" sz="1050" dirty="0">
                <a:solidFill>
                  <a:srgbClr val="211A52"/>
                </a:solidFill>
                <a:latin typeface="Arial"/>
              </a:rPr>
              <a:t>For </a:t>
            </a:r>
            <a:r>
              <a:rPr lang="en-US" sz="1050" dirty="0" smtClean="0">
                <a:solidFill>
                  <a:srgbClr val="211A52"/>
                </a:solidFill>
                <a:latin typeface="Arial"/>
              </a:rPr>
              <a:t>classes of students </a:t>
            </a:r>
            <a:r>
              <a:rPr lang="en-US" sz="1050" dirty="0">
                <a:solidFill>
                  <a:srgbClr val="211A52"/>
                </a:solidFill>
                <a:latin typeface="Arial"/>
              </a:rPr>
              <a:t>of more than 100 students, the hours </a:t>
            </a:r>
            <a:r>
              <a:rPr lang="en-US" sz="1050" dirty="0" smtClean="0">
                <a:solidFill>
                  <a:srgbClr val="211A52"/>
                </a:solidFill>
                <a:latin typeface="Arial"/>
              </a:rPr>
              <a:t>are multiplied by </a:t>
            </a:r>
            <a:r>
              <a:rPr lang="en-US" sz="1050" dirty="0">
                <a:solidFill>
                  <a:srgbClr val="211A52"/>
                </a:solidFill>
                <a:latin typeface="Arial"/>
              </a:rPr>
              <a:t>the number </a:t>
            </a:r>
            <a:r>
              <a:rPr lang="en-US" sz="1050" dirty="0" smtClean="0">
                <a:solidFill>
                  <a:srgbClr val="211A52"/>
                </a:solidFill>
                <a:latin typeface="Arial"/>
              </a:rPr>
              <a:t>of classes of students</a:t>
            </a:r>
            <a:endParaRPr lang="da-DK" sz="1050" dirty="0">
              <a:solidFill>
                <a:srgbClr val="211A52"/>
              </a:solidFill>
              <a:latin typeface="Arial"/>
            </a:endParaRPr>
          </a:p>
        </p:txBody>
      </p:sp>
      <p:graphicFrame>
        <p:nvGraphicFramePr>
          <p:cNvPr id="8" name="Tabel 7"/>
          <p:cNvGraphicFramePr>
            <a:graphicFrameLocks noGrp="1"/>
          </p:cNvGraphicFramePr>
          <p:nvPr>
            <p:extLst>
              <p:ext uri="{D42A27DB-BD31-4B8C-83A1-F6EECF244321}">
                <p14:modId xmlns:p14="http://schemas.microsoft.com/office/powerpoint/2010/main" val="1550681291"/>
              </p:ext>
            </p:extLst>
          </p:nvPr>
        </p:nvGraphicFramePr>
        <p:xfrm>
          <a:off x="749605" y="1370335"/>
          <a:ext cx="5662503" cy="3439160"/>
        </p:xfrm>
        <a:graphic>
          <a:graphicData uri="http://schemas.openxmlformats.org/drawingml/2006/table">
            <a:tbl>
              <a:tblPr firstRow="1" bandRow="1">
                <a:tableStyleId>{00A15C55-8517-42AA-B614-E9B94910E393}</a:tableStyleId>
              </a:tblPr>
              <a:tblGrid>
                <a:gridCol w="1804409">
                  <a:extLst>
                    <a:ext uri="{9D8B030D-6E8A-4147-A177-3AD203B41FA5}">
                      <a16:colId xmlns:a16="http://schemas.microsoft.com/office/drawing/2014/main" val="838670409"/>
                    </a:ext>
                  </a:extLst>
                </a:gridCol>
                <a:gridCol w="1111786">
                  <a:extLst>
                    <a:ext uri="{9D8B030D-6E8A-4147-A177-3AD203B41FA5}">
                      <a16:colId xmlns:a16="http://schemas.microsoft.com/office/drawing/2014/main" val="799887497"/>
                    </a:ext>
                  </a:extLst>
                </a:gridCol>
                <a:gridCol w="1026273">
                  <a:extLst>
                    <a:ext uri="{9D8B030D-6E8A-4147-A177-3AD203B41FA5}">
                      <a16:colId xmlns:a16="http://schemas.microsoft.com/office/drawing/2014/main" val="1676270517"/>
                    </a:ext>
                  </a:extLst>
                </a:gridCol>
                <a:gridCol w="1720035">
                  <a:extLst>
                    <a:ext uri="{9D8B030D-6E8A-4147-A177-3AD203B41FA5}">
                      <a16:colId xmlns:a16="http://schemas.microsoft.com/office/drawing/2014/main" val="1435908966"/>
                    </a:ext>
                  </a:extLst>
                </a:gridCol>
              </a:tblGrid>
              <a:tr h="370840">
                <a:tc gridSpan="4">
                  <a:txBody>
                    <a:bodyPr/>
                    <a:lstStyle/>
                    <a:p>
                      <a:r>
                        <a:rPr lang="da-DK" dirty="0" smtClean="0"/>
                        <a:t>Bachelor</a:t>
                      </a:r>
                      <a:r>
                        <a:rPr lang="da-DK" baseline="0" dirty="0" smtClean="0"/>
                        <a:t> </a:t>
                      </a:r>
                      <a:r>
                        <a:rPr lang="da-DK" baseline="0" dirty="0" err="1" smtClean="0"/>
                        <a:t>level</a:t>
                      </a:r>
                      <a:r>
                        <a:rPr lang="da-DK" dirty="0" smtClean="0"/>
                        <a:t> 5 ECTS</a:t>
                      </a:r>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863841897"/>
                  </a:ext>
                </a:extLst>
              </a:tr>
              <a:tr h="370840">
                <a:tc>
                  <a:txBody>
                    <a:bodyPr/>
                    <a:lstStyle/>
                    <a:p>
                      <a:endParaRPr lang="da-DK" sz="1000" b="0" dirty="0"/>
                    </a:p>
                  </a:txBody>
                  <a:tcPr/>
                </a:tc>
                <a:tc>
                  <a:txBody>
                    <a:bodyPr/>
                    <a:lstStyle/>
                    <a:p>
                      <a:r>
                        <a:rPr lang="da-DK" sz="1000" dirty="0" smtClean="0"/>
                        <a:t>Face 2 face </a:t>
                      </a:r>
                      <a:r>
                        <a:rPr lang="da-DK" sz="1000" dirty="0" err="1" smtClean="0"/>
                        <a:t>activity</a:t>
                      </a:r>
                      <a:endParaRPr lang="da-DK" sz="1000" b="1" dirty="0"/>
                    </a:p>
                  </a:txBody>
                  <a:tcPr/>
                </a:tc>
                <a:tc>
                  <a:txBody>
                    <a:bodyPr/>
                    <a:lstStyle/>
                    <a:p>
                      <a:r>
                        <a:rPr lang="da-DK" sz="1000" dirty="0" err="1" smtClean="0"/>
                        <a:t>Use</a:t>
                      </a:r>
                      <a:r>
                        <a:rPr lang="da-DK" sz="1000" dirty="0" smtClean="0"/>
                        <a:t> of TA/SI</a:t>
                      </a:r>
                      <a:endParaRPr lang="da-DK" sz="1000" b="1"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000" dirty="0" smtClean="0"/>
                        <a:t>Time</a:t>
                      </a:r>
                      <a:r>
                        <a:rPr lang="da-DK" sz="1000" baseline="0" dirty="0" smtClean="0"/>
                        <a:t> </a:t>
                      </a:r>
                      <a:r>
                        <a:rPr lang="da-DK" sz="1000" baseline="0" dirty="0" err="1" smtClean="0"/>
                        <a:t>use</a:t>
                      </a:r>
                      <a:r>
                        <a:rPr lang="da-DK" sz="1000" baseline="0" dirty="0" smtClean="0"/>
                        <a:t> </a:t>
                      </a:r>
                      <a:r>
                        <a:rPr lang="da-DK" sz="1000" dirty="0" smtClean="0"/>
                        <a:t> (VIP/D-VIP)</a:t>
                      </a:r>
                      <a:endParaRPr lang="da-DK" sz="1000" b="1" dirty="0" smtClean="0"/>
                    </a:p>
                  </a:txBody>
                  <a:tcPr/>
                </a:tc>
                <a:extLst>
                  <a:ext uri="{0D108BD9-81ED-4DB2-BD59-A6C34878D82A}">
                    <a16:rowId xmlns:a16="http://schemas.microsoft.com/office/drawing/2014/main" val="277662005"/>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000" dirty="0" smtClean="0"/>
                        <a:t>4 double </a:t>
                      </a:r>
                      <a:r>
                        <a:rPr lang="da-DK" sz="1000" dirty="0" err="1" smtClean="0"/>
                        <a:t>lectures</a:t>
                      </a:r>
                      <a:endParaRPr lang="da-DK" sz="1000" b="0" dirty="0" smtClean="0"/>
                    </a:p>
                  </a:txBody>
                  <a:tcPr/>
                </a:tc>
                <a:tc>
                  <a:txBody>
                    <a:bodyPr/>
                    <a:lstStyle/>
                    <a:p>
                      <a:r>
                        <a:rPr lang="da-DK" sz="1000" dirty="0" smtClean="0"/>
                        <a:t>8 h</a:t>
                      </a:r>
                      <a:endParaRPr lang="da-DK" sz="1000" b="0" dirty="0"/>
                    </a:p>
                  </a:txBody>
                  <a:tcPr/>
                </a:tc>
                <a:tc>
                  <a:txBody>
                    <a:bodyPr/>
                    <a:lstStyle/>
                    <a:p>
                      <a:r>
                        <a:rPr lang="da-DK" sz="1000" dirty="0" smtClean="0"/>
                        <a:t>0 h</a:t>
                      </a:r>
                      <a:endParaRPr lang="da-DK" sz="1000" b="0" dirty="0"/>
                    </a:p>
                  </a:txBody>
                  <a:tcPr/>
                </a:tc>
                <a:tc>
                  <a:txBody>
                    <a:bodyPr/>
                    <a:lstStyle/>
                    <a:p>
                      <a:r>
                        <a:rPr lang="da-DK" sz="1000" dirty="0" smtClean="0"/>
                        <a:t>32</a:t>
                      </a:r>
                      <a:r>
                        <a:rPr lang="da-DK" sz="1000" baseline="0" dirty="0" smtClean="0"/>
                        <a:t> h</a:t>
                      </a:r>
                      <a:endParaRPr lang="da-DK" sz="1000" b="0" dirty="0"/>
                    </a:p>
                  </a:txBody>
                  <a:tcPr/>
                </a:tc>
                <a:extLst>
                  <a:ext uri="{0D108BD9-81ED-4DB2-BD59-A6C34878D82A}">
                    <a16:rowId xmlns:a16="http://schemas.microsoft.com/office/drawing/2014/main" val="3318807099"/>
                  </a:ext>
                </a:extLst>
              </a:tr>
              <a:tr h="370840">
                <a:tc>
                  <a:txBody>
                    <a:bodyPr/>
                    <a:lstStyle/>
                    <a:p>
                      <a:r>
                        <a:rPr lang="da-DK" sz="1000" dirty="0" smtClean="0"/>
                        <a:t>2 podcasts </a:t>
                      </a:r>
                      <a:r>
                        <a:rPr lang="da-DK" sz="1000" dirty="0" err="1" smtClean="0"/>
                        <a:t>each</a:t>
                      </a:r>
                      <a:r>
                        <a:rPr lang="da-DK" sz="1000" baseline="0" dirty="0" smtClean="0"/>
                        <a:t> 20 min.</a:t>
                      </a:r>
                      <a:endParaRPr lang="da-DK" sz="1000" b="0" dirty="0"/>
                    </a:p>
                  </a:txBody>
                  <a:tcPr/>
                </a:tc>
                <a:tc>
                  <a:txBody>
                    <a:bodyPr/>
                    <a:lstStyle/>
                    <a:p>
                      <a:r>
                        <a:rPr lang="da-DK" sz="1000" dirty="0" smtClean="0"/>
                        <a:t>1 h</a:t>
                      </a:r>
                      <a:endParaRPr lang="da-DK" sz="1000" b="0" dirty="0"/>
                    </a:p>
                  </a:txBody>
                  <a:tcPr/>
                </a:tc>
                <a:tc>
                  <a:txBody>
                    <a:bodyPr/>
                    <a:lstStyle/>
                    <a:p>
                      <a:r>
                        <a:rPr lang="da-DK" sz="1000" dirty="0" smtClean="0"/>
                        <a:t>0 h</a:t>
                      </a:r>
                      <a:endParaRPr lang="da-DK" sz="1000" b="0" dirty="0"/>
                    </a:p>
                  </a:txBody>
                  <a:tcPr/>
                </a:tc>
                <a:tc>
                  <a:txBody>
                    <a:bodyPr/>
                    <a:lstStyle/>
                    <a:p>
                      <a:r>
                        <a:rPr lang="da-DK" sz="1000" dirty="0" smtClean="0"/>
                        <a:t>4 h</a:t>
                      </a:r>
                      <a:endParaRPr lang="da-DK" sz="1000" b="0" dirty="0"/>
                    </a:p>
                  </a:txBody>
                  <a:tcPr/>
                </a:tc>
                <a:extLst>
                  <a:ext uri="{0D108BD9-81ED-4DB2-BD59-A6C34878D82A}">
                    <a16:rowId xmlns:a16="http://schemas.microsoft.com/office/drawing/2014/main" val="1836832930"/>
                  </a:ext>
                </a:extLst>
              </a:tr>
              <a:tr h="370840">
                <a:tc>
                  <a:txBody>
                    <a:bodyPr/>
                    <a:lstStyle/>
                    <a:p>
                      <a:r>
                        <a:rPr lang="da-DK" sz="1000" dirty="0" smtClean="0"/>
                        <a:t>4 </a:t>
                      </a:r>
                      <a:r>
                        <a:rPr lang="da-DK" sz="1000" dirty="0" err="1" smtClean="0"/>
                        <a:t>exercises</a:t>
                      </a:r>
                      <a:r>
                        <a:rPr lang="da-DK" sz="1000" baseline="0" dirty="0" smtClean="0"/>
                        <a:t> </a:t>
                      </a:r>
                      <a:r>
                        <a:rPr lang="da-DK" sz="1000" baseline="0" dirty="0" err="1" smtClean="0"/>
                        <a:t>each</a:t>
                      </a:r>
                      <a:r>
                        <a:rPr lang="da-DK" sz="1000" baseline="0" dirty="0" smtClean="0"/>
                        <a:t> 2 </a:t>
                      </a:r>
                      <a:r>
                        <a:rPr lang="da-DK" sz="1000" baseline="0" dirty="0" err="1" smtClean="0"/>
                        <a:t>hours</a:t>
                      </a:r>
                      <a:endParaRPr lang="da-DK" sz="1000" b="0" dirty="0"/>
                    </a:p>
                  </a:txBody>
                  <a:tcPr/>
                </a:tc>
                <a:tc>
                  <a:txBody>
                    <a:bodyPr/>
                    <a:lstStyle/>
                    <a:p>
                      <a:r>
                        <a:rPr lang="da-DK" sz="1000" dirty="0" smtClean="0"/>
                        <a:t>8 h</a:t>
                      </a:r>
                      <a:endParaRPr lang="da-DK" sz="1000" b="0" dirty="0"/>
                    </a:p>
                  </a:txBody>
                  <a:tcPr/>
                </a:tc>
                <a:tc>
                  <a:txBody>
                    <a:bodyPr/>
                    <a:lstStyle/>
                    <a:p>
                      <a:r>
                        <a:rPr lang="da-DK" sz="1000" dirty="0" smtClean="0"/>
                        <a:t>20 h*</a:t>
                      </a:r>
                      <a:endParaRPr lang="da-DK" sz="1000" b="0" dirty="0"/>
                    </a:p>
                  </a:txBody>
                  <a:tcPr/>
                </a:tc>
                <a:tc>
                  <a:txBody>
                    <a:bodyPr/>
                    <a:lstStyle/>
                    <a:p>
                      <a:r>
                        <a:rPr lang="da-DK" sz="1000" dirty="0" smtClean="0"/>
                        <a:t>20</a:t>
                      </a:r>
                      <a:r>
                        <a:rPr lang="da-DK" sz="1000" baseline="0" dirty="0" smtClean="0"/>
                        <a:t> + 8</a:t>
                      </a:r>
                      <a:r>
                        <a:rPr lang="da-DK" sz="1000" dirty="0" smtClean="0"/>
                        <a:t> h</a:t>
                      </a:r>
                      <a:endParaRPr lang="da-DK" sz="1000" b="0" dirty="0"/>
                    </a:p>
                  </a:txBody>
                  <a:tcPr/>
                </a:tc>
                <a:extLst>
                  <a:ext uri="{0D108BD9-81ED-4DB2-BD59-A6C34878D82A}">
                    <a16:rowId xmlns:a16="http://schemas.microsoft.com/office/drawing/2014/main" val="822646553"/>
                  </a:ext>
                </a:extLst>
              </a:tr>
              <a:tr h="370840">
                <a:tc>
                  <a:txBody>
                    <a:bodyPr/>
                    <a:lstStyle/>
                    <a:p>
                      <a:r>
                        <a:rPr lang="en-US" sz="1000" noProof="0" dirty="0" smtClean="0"/>
                        <a:t>1 assignment</a:t>
                      </a:r>
                      <a:r>
                        <a:rPr lang="en-US" sz="1000" baseline="0" noProof="0" dirty="0" smtClean="0"/>
                        <a:t> and assessing guidelines</a:t>
                      </a:r>
                      <a:endParaRPr lang="en-US" sz="1000" b="0" noProof="0" dirty="0"/>
                    </a:p>
                  </a:txBody>
                  <a:tcPr/>
                </a:tc>
                <a:tc>
                  <a:txBody>
                    <a:bodyPr/>
                    <a:lstStyle/>
                    <a:p>
                      <a:r>
                        <a:rPr lang="da-DK" sz="1000" dirty="0" smtClean="0"/>
                        <a:t>2 h</a:t>
                      </a:r>
                      <a:endParaRPr lang="da-DK" sz="1000" b="0" dirty="0"/>
                    </a:p>
                  </a:txBody>
                  <a:tcPr/>
                </a:tc>
                <a:tc>
                  <a:txBody>
                    <a:bodyPr/>
                    <a:lstStyle/>
                    <a:p>
                      <a:r>
                        <a:rPr lang="da-DK" sz="1000" dirty="0" smtClean="0"/>
                        <a:t>0 h</a:t>
                      </a:r>
                      <a:endParaRPr lang="da-DK" sz="1000" b="0" dirty="0"/>
                    </a:p>
                  </a:txBody>
                  <a:tcPr/>
                </a:tc>
                <a:tc>
                  <a:txBody>
                    <a:bodyPr/>
                    <a:lstStyle/>
                    <a:p>
                      <a:r>
                        <a:rPr lang="da-DK" sz="1000" dirty="0" smtClean="0"/>
                        <a:t>2 h</a:t>
                      </a:r>
                      <a:endParaRPr lang="da-DK" sz="1000" b="0" dirty="0"/>
                    </a:p>
                  </a:txBody>
                  <a:tcPr/>
                </a:tc>
                <a:extLst>
                  <a:ext uri="{0D108BD9-81ED-4DB2-BD59-A6C34878D82A}">
                    <a16:rowId xmlns:a16="http://schemas.microsoft.com/office/drawing/2014/main" val="4162006112"/>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000" dirty="0" smtClean="0"/>
                        <a:t>1 peer review of 6 hours based on the assignment</a:t>
                      </a:r>
                      <a:endParaRPr lang="da-DK" sz="1000" b="0" dirty="0" smtClean="0"/>
                    </a:p>
                  </a:txBody>
                  <a:tcPr/>
                </a:tc>
                <a:tc>
                  <a:txBody>
                    <a:bodyPr/>
                    <a:lstStyle/>
                    <a:p>
                      <a:r>
                        <a:rPr lang="da-DK" sz="1000" dirty="0" smtClean="0"/>
                        <a:t>6 h</a:t>
                      </a:r>
                      <a:endParaRPr lang="da-DK" sz="1000" b="0" dirty="0"/>
                    </a:p>
                  </a:txBody>
                  <a:tcPr/>
                </a:tc>
                <a:tc>
                  <a:txBody>
                    <a:bodyPr/>
                    <a:lstStyle/>
                    <a:p>
                      <a:r>
                        <a:rPr lang="da-DK" sz="1000" dirty="0" smtClean="0"/>
                        <a:t>15 h*</a:t>
                      </a:r>
                      <a:endParaRPr lang="da-DK" sz="1000" b="0" dirty="0"/>
                    </a:p>
                  </a:txBody>
                  <a:tcPr/>
                </a:tc>
                <a:tc>
                  <a:txBody>
                    <a:bodyPr/>
                    <a:lstStyle/>
                    <a:p>
                      <a:r>
                        <a:rPr lang="da-DK" sz="1000" dirty="0" smtClean="0"/>
                        <a:t>15 h</a:t>
                      </a:r>
                      <a:endParaRPr lang="da-DK" sz="1000" b="0" dirty="0"/>
                    </a:p>
                  </a:txBody>
                  <a:tcPr/>
                </a:tc>
                <a:extLst>
                  <a:ext uri="{0D108BD9-81ED-4DB2-BD59-A6C34878D82A}">
                    <a16:rowId xmlns:a16="http://schemas.microsoft.com/office/drawing/2014/main" val="1666486095"/>
                  </a:ext>
                </a:extLst>
              </a:tr>
              <a:tr h="370840">
                <a:tc>
                  <a:txBody>
                    <a:bodyPr/>
                    <a:lstStyle/>
                    <a:p>
                      <a:r>
                        <a:rPr lang="en-US" sz="1000" dirty="0" smtClean="0"/>
                        <a:t>1 seminar of 6 hours with a guest lecturer</a:t>
                      </a:r>
                      <a:endParaRPr lang="da-DK" sz="1000" b="0" dirty="0"/>
                    </a:p>
                  </a:txBody>
                  <a:tcPr/>
                </a:tc>
                <a:tc>
                  <a:txBody>
                    <a:bodyPr/>
                    <a:lstStyle/>
                    <a:p>
                      <a:r>
                        <a:rPr lang="da-DK" sz="1000" dirty="0" smtClean="0"/>
                        <a:t>6 h</a:t>
                      </a:r>
                      <a:endParaRPr lang="da-DK" sz="1000" b="0" dirty="0"/>
                    </a:p>
                  </a:txBody>
                  <a:tcPr/>
                </a:tc>
                <a:tc>
                  <a:txBody>
                    <a:bodyPr/>
                    <a:lstStyle/>
                    <a:p>
                      <a:r>
                        <a:rPr lang="da-DK" sz="1000" dirty="0" smtClean="0"/>
                        <a:t>15 h*</a:t>
                      </a:r>
                      <a:endParaRPr lang="da-DK" sz="1000" b="0" dirty="0"/>
                    </a:p>
                  </a:txBody>
                  <a:tcPr/>
                </a:tc>
                <a:tc>
                  <a:txBody>
                    <a:bodyPr/>
                    <a:lstStyle/>
                    <a:p>
                      <a:r>
                        <a:rPr lang="da-DK" sz="1000" dirty="0" smtClean="0"/>
                        <a:t>15 h</a:t>
                      </a:r>
                      <a:endParaRPr lang="da-DK" sz="1000" b="0" dirty="0"/>
                    </a:p>
                  </a:txBody>
                  <a:tcPr/>
                </a:tc>
                <a:extLst>
                  <a:ext uri="{0D108BD9-81ED-4DB2-BD59-A6C34878D82A}">
                    <a16:rowId xmlns:a16="http://schemas.microsoft.com/office/drawing/2014/main" val="1925435395"/>
                  </a:ext>
                </a:extLst>
              </a:tr>
              <a:tr h="370840">
                <a:tc>
                  <a:txBody>
                    <a:bodyPr/>
                    <a:lstStyle/>
                    <a:p>
                      <a:r>
                        <a:rPr lang="da-DK" sz="1000" b="1" dirty="0" smtClean="0"/>
                        <a:t>Total time </a:t>
                      </a:r>
                      <a:r>
                        <a:rPr lang="da-DK" sz="1000" b="1" dirty="0" err="1" smtClean="0"/>
                        <a:t>use</a:t>
                      </a:r>
                      <a:endParaRPr lang="da-DK" sz="1000" b="1" dirty="0"/>
                    </a:p>
                  </a:txBody>
                  <a:tcPr/>
                </a:tc>
                <a:tc>
                  <a:txBody>
                    <a:bodyPr/>
                    <a:lstStyle/>
                    <a:p>
                      <a:r>
                        <a:rPr lang="da-DK" sz="1000" dirty="0" smtClean="0"/>
                        <a:t>31 h</a:t>
                      </a:r>
                      <a:endParaRPr lang="da-DK" sz="1000" b="1" dirty="0"/>
                    </a:p>
                  </a:txBody>
                  <a:tcPr/>
                </a:tc>
                <a:tc>
                  <a:txBody>
                    <a:bodyPr/>
                    <a:lstStyle/>
                    <a:p>
                      <a:r>
                        <a:rPr lang="da-DK" sz="1000" dirty="0" smtClean="0"/>
                        <a:t>50 h</a:t>
                      </a:r>
                      <a:endParaRPr lang="da-DK" sz="1000" b="1" dirty="0"/>
                    </a:p>
                  </a:txBody>
                  <a:tcPr/>
                </a:tc>
                <a:tc>
                  <a:txBody>
                    <a:bodyPr/>
                    <a:lstStyle/>
                    <a:p>
                      <a:r>
                        <a:rPr lang="da-DK" sz="1000" smtClean="0"/>
                        <a:t>96 </a:t>
                      </a:r>
                      <a:r>
                        <a:rPr lang="da-DK" sz="1000" dirty="0" smtClean="0"/>
                        <a:t>h</a:t>
                      </a:r>
                      <a:endParaRPr lang="da-DK" sz="1000" b="1" dirty="0"/>
                    </a:p>
                  </a:txBody>
                  <a:tcPr/>
                </a:tc>
                <a:extLst>
                  <a:ext uri="{0D108BD9-81ED-4DB2-BD59-A6C34878D82A}">
                    <a16:rowId xmlns:a16="http://schemas.microsoft.com/office/drawing/2014/main" val="363791244"/>
                  </a:ext>
                </a:extLst>
              </a:tr>
            </a:tbl>
          </a:graphicData>
        </a:graphic>
      </p:graphicFrame>
    </p:spTree>
    <p:extLst>
      <p:ext uri="{BB962C8B-B14F-4D97-AF65-F5344CB8AC3E}">
        <p14:creationId xmlns:p14="http://schemas.microsoft.com/office/powerpoint/2010/main" val="1356760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11079109" cy="823141"/>
          </a:xfrm>
        </p:spPr>
        <p:txBody>
          <a:bodyPr/>
          <a:lstStyle/>
          <a:p>
            <a:r>
              <a:rPr lang="en-US" dirty="0"/>
              <a:t>Inspiration for course activities - </a:t>
            </a:r>
            <a:r>
              <a:rPr lang="en-US" dirty="0" smtClean="0"/>
              <a:t>master</a:t>
            </a:r>
            <a:endParaRPr lang="da-DK" dirty="0"/>
          </a:p>
        </p:txBody>
      </p:sp>
      <p:sp>
        <p:nvSpPr>
          <p:cNvPr id="4" name="Pladsholder til tekst 3"/>
          <p:cNvSpPr>
            <a:spLocks noGrp="1"/>
          </p:cNvSpPr>
          <p:nvPr>
            <p:ph type="body" sz="quarter" idx="12"/>
          </p:nvPr>
        </p:nvSpPr>
        <p:spPr>
          <a:xfrm>
            <a:off x="587375" y="5004308"/>
            <a:ext cx="6591467" cy="640909"/>
          </a:xfrm>
        </p:spPr>
        <p:txBody>
          <a:bodyPr>
            <a:normAutofit/>
          </a:bodyPr>
          <a:lstStyle/>
          <a:p>
            <a:pPr lvl="0" defTabSz="914318">
              <a:buBlip>
                <a:blip r:embed="rId2"/>
              </a:buBlip>
            </a:pPr>
            <a:r>
              <a:rPr lang="en-US" sz="1200" dirty="0">
                <a:solidFill>
                  <a:srgbClr val="211A52"/>
                </a:solidFill>
                <a:latin typeface="Arial"/>
              </a:rPr>
              <a:t>Design the learning environment that best supports student learning and progression</a:t>
            </a:r>
            <a:endParaRPr lang="da-DK" dirty="0"/>
          </a:p>
        </p:txBody>
      </p:sp>
      <p:sp>
        <p:nvSpPr>
          <p:cNvPr id="6" name="Tekstfelt 5"/>
          <p:cNvSpPr txBox="1"/>
          <p:nvPr/>
        </p:nvSpPr>
        <p:spPr>
          <a:xfrm>
            <a:off x="6558455" y="1150883"/>
            <a:ext cx="4808483" cy="4031873"/>
          </a:xfrm>
          <a:prstGeom prst="rect">
            <a:avLst/>
          </a:prstGeom>
          <a:noFill/>
        </p:spPr>
        <p:txBody>
          <a:bodyPr wrap="square" rtlCol="0">
            <a:spAutoFit/>
          </a:bodyPr>
          <a:lstStyle/>
          <a:p>
            <a:r>
              <a:rPr lang="en-US" sz="1200" dirty="0" smtClean="0">
                <a:solidFill>
                  <a:srgbClr val="211A52"/>
                </a:solidFill>
                <a:latin typeface="Arial"/>
              </a:rPr>
              <a:t>Charlotte </a:t>
            </a:r>
            <a:r>
              <a:rPr lang="en-US" sz="1200" dirty="0">
                <a:solidFill>
                  <a:srgbClr val="211A52"/>
                </a:solidFill>
                <a:latin typeface="Arial"/>
              </a:rPr>
              <a:t>is an associate professor and </a:t>
            </a:r>
            <a:r>
              <a:rPr lang="en-US" sz="1200" dirty="0" smtClean="0">
                <a:solidFill>
                  <a:srgbClr val="211A52"/>
                </a:solidFill>
                <a:latin typeface="Arial"/>
              </a:rPr>
              <a:t>needs </a:t>
            </a:r>
            <a:r>
              <a:rPr lang="en-US" sz="1200" dirty="0">
                <a:solidFill>
                  <a:srgbClr val="211A52"/>
                </a:solidFill>
                <a:latin typeface="Arial"/>
              </a:rPr>
              <a:t>to plan a 5 ECTS </a:t>
            </a:r>
            <a:r>
              <a:rPr lang="en-US" sz="1200" dirty="0" smtClean="0">
                <a:solidFill>
                  <a:srgbClr val="211A52"/>
                </a:solidFill>
                <a:latin typeface="Arial"/>
              </a:rPr>
              <a:t>master </a:t>
            </a:r>
            <a:r>
              <a:rPr lang="en-US" sz="1200" dirty="0">
                <a:solidFill>
                  <a:srgbClr val="211A52"/>
                </a:solidFill>
                <a:latin typeface="Arial"/>
              </a:rPr>
              <a:t>course. In designing the learning space, she decides the following:</a:t>
            </a:r>
            <a:endParaRPr lang="da-DK" sz="1200" dirty="0">
              <a:solidFill>
                <a:srgbClr val="211A52"/>
              </a:solidFill>
              <a:latin typeface="Arial"/>
            </a:endParaRPr>
          </a:p>
          <a:p>
            <a:pPr marL="171450" indent="-171450">
              <a:spcBef>
                <a:spcPts val="600"/>
              </a:spcBef>
              <a:buFont typeface="Arial" panose="020B0604020202020204" pitchFamily="34" charset="0"/>
              <a:buChar char="•"/>
            </a:pPr>
            <a:r>
              <a:rPr lang="en-US" sz="1200" dirty="0">
                <a:solidFill>
                  <a:srgbClr val="211A52"/>
                </a:solidFill>
                <a:latin typeface="Arial"/>
              </a:rPr>
              <a:t>Charlotte holds three double lectures.</a:t>
            </a:r>
            <a:endParaRPr lang="da-DK" sz="1200" dirty="0">
              <a:solidFill>
                <a:srgbClr val="211A52"/>
              </a:solidFill>
              <a:latin typeface="Arial"/>
            </a:endParaRPr>
          </a:p>
          <a:p>
            <a:pPr marL="171450" indent="-171450">
              <a:spcBef>
                <a:spcPts val="600"/>
              </a:spcBef>
              <a:buFont typeface="Arial" panose="020B0604020202020204" pitchFamily="34" charset="0"/>
              <a:buChar char="•"/>
            </a:pPr>
            <a:r>
              <a:rPr lang="en-US" sz="1200" dirty="0">
                <a:solidFill>
                  <a:srgbClr val="211A52"/>
                </a:solidFill>
                <a:latin typeface="Arial"/>
              </a:rPr>
              <a:t>Charlotte's colleague Bo, who is an assistant professor, gives two double lectures.</a:t>
            </a:r>
            <a:endParaRPr lang="da-DK" sz="1200" dirty="0">
              <a:solidFill>
                <a:srgbClr val="211A52"/>
              </a:solidFill>
              <a:latin typeface="Arial"/>
            </a:endParaRPr>
          </a:p>
          <a:p>
            <a:pPr marL="171450" indent="-171450">
              <a:spcBef>
                <a:spcPts val="600"/>
              </a:spcBef>
              <a:buFont typeface="Arial" panose="020B0604020202020204" pitchFamily="34" charset="0"/>
              <a:buChar char="•"/>
            </a:pPr>
            <a:r>
              <a:rPr lang="en-US" sz="1200" dirty="0">
                <a:solidFill>
                  <a:srgbClr val="211A52"/>
                </a:solidFill>
                <a:latin typeface="Arial"/>
              </a:rPr>
              <a:t>Charlotte invites CFO Charles to come and hold a guest lecture between lectures two and three.</a:t>
            </a:r>
            <a:endParaRPr lang="da-DK" sz="1200" dirty="0">
              <a:solidFill>
                <a:srgbClr val="211A52"/>
              </a:solidFill>
              <a:latin typeface="Arial"/>
            </a:endParaRPr>
          </a:p>
          <a:p>
            <a:pPr marL="171450" indent="-171450">
              <a:spcBef>
                <a:spcPts val="600"/>
              </a:spcBef>
              <a:buFont typeface="Arial" panose="020B0604020202020204" pitchFamily="34" charset="0"/>
              <a:buChar char="•"/>
            </a:pPr>
            <a:r>
              <a:rPr lang="en-US" sz="1200" dirty="0">
                <a:solidFill>
                  <a:srgbClr val="211A52"/>
                </a:solidFill>
                <a:latin typeface="Arial"/>
              </a:rPr>
              <a:t>Based on the guest lecture, Charlotte holds a two-hour Q&amp;A.</a:t>
            </a:r>
            <a:endParaRPr lang="da-DK" sz="1200" dirty="0">
              <a:solidFill>
                <a:srgbClr val="211A52"/>
              </a:solidFill>
              <a:latin typeface="Arial"/>
            </a:endParaRPr>
          </a:p>
          <a:p>
            <a:pPr marL="171450" indent="-171450">
              <a:spcBef>
                <a:spcPts val="600"/>
              </a:spcBef>
              <a:buFont typeface="Arial" panose="020B0604020202020204" pitchFamily="34" charset="0"/>
              <a:buChar char="•"/>
            </a:pPr>
            <a:r>
              <a:rPr lang="en-US" sz="1200" dirty="0">
                <a:solidFill>
                  <a:srgbClr val="211A52"/>
                </a:solidFill>
                <a:latin typeface="Arial"/>
              </a:rPr>
              <a:t>Bo develops and holds a seminar with the students on key links between theory and practice between lectures four and five.</a:t>
            </a:r>
            <a:endParaRPr lang="da-DK" sz="1200" dirty="0">
              <a:solidFill>
                <a:srgbClr val="211A52"/>
              </a:solidFill>
              <a:latin typeface="Arial"/>
            </a:endParaRPr>
          </a:p>
          <a:p>
            <a:pPr marL="171450" indent="-171450">
              <a:spcBef>
                <a:spcPts val="600"/>
              </a:spcBef>
              <a:buFont typeface="Arial" panose="020B0604020202020204" pitchFamily="34" charset="0"/>
              <a:buChar char="•"/>
            </a:pPr>
            <a:r>
              <a:rPr lang="en-US" sz="1200" dirty="0">
                <a:solidFill>
                  <a:srgbClr val="211A52"/>
                </a:solidFill>
                <a:latin typeface="Arial"/>
              </a:rPr>
              <a:t>Charlotte prepares one assignment </a:t>
            </a:r>
            <a:r>
              <a:rPr lang="en-US" sz="1200" dirty="0" smtClean="0">
                <a:solidFill>
                  <a:srgbClr val="211A52"/>
                </a:solidFill>
                <a:latin typeface="Arial"/>
              </a:rPr>
              <a:t>and </a:t>
            </a:r>
            <a:r>
              <a:rPr lang="en-US" sz="1200" dirty="0">
                <a:solidFill>
                  <a:srgbClr val="211A52"/>
                </a:solidFill>
                <a:latin typeface="Arial"/>
              </a:rPr>
              <a:t>correction guide.</a:t>
            </a:r>
            <a:endParaRPr lang="da-DK" sz="1200" dirty="0">
              <a:solidFill>
                <a:srgbClr val="211A52"/>
              </a:solidFill>
              <a:latin typeface="Arial"/>
            </a:endParaRPr>
          </a:p>
          <a:p>
            <a:pPr marL="171450" indent="-171450">
              <a:spcBef>
                <a:spcPts val="600"/>
              </a:spcBef>
              <a:buFont typeface="Arial" panose="020B0604020202020204" pitchFamily="34" charset="0"/>
              <a:buChar char="•"/>
            </a:pPr>
            <a:r>
              <a:rPr lang="en-US" sz="1200" dirty="0">
                <a:solidFill>
                  <a:srgbClr val="211A52"/>
                </a:solidFill>
                <a:latin typeface="Arial"/>
              </a:rPr>
              <a:t>Charlotte gets </a:t>
            </a:r>
            <a:r>
              <a:rPr lang="en-US" sz="1200" dirty="0" err="1">
                <a:solidFill>
                  <a:srgbClr val="211A52"/>
                </a:solidFill>
                <a:latin typeface="Arial"/>
              </a:rPr>
              <a:t>Kristoffer</a:t>
            </a:r>
            <a:r>
              <a:rPr lang="en-US" sz="1200" dirty="0">
                <a:solidFill>
                  <a:srgbClr val="211A52"/>
                </a:solidFill>
                <a:latin typeface="Arial"/>
              </a:rPr>
              <a:t>, a master thesis student, to review and support the students in solving the assignment.</a:t>
            </a:r>
            <a:endParaRPr lang="da-DK" sz="1200" dirty="0">
              <a:solidFill>
                <a:srgbClr val="211A52"/>
              </a:solidFill>
              <a:latin typeface="Arial"/>
            </a:endParaRPr>
          </a:p>
          <a:p>
            <a:pPr marL="171450" indent="-171450">
              <a:spcBef>
                <a:spcPts val="600"/>
              </a:spcBef>
              <a:buFont typeface="Arial" panose="020B0604020202020204" pitchFamily="34" charset="0"/>
              <a:buChar char="•"/>
            </a:pPr>
            <a:r>
              <a:rPr lang="en-US" sz="1200" dirty="0">
                <a:solidFill>
                  <a:srgbClr val="211A52"/>
                </a:solidFill>
                <a:latin typeface="Arial"/>
              </a:rPr>
              <a:t>Charlotte develops a group assignment that the students work on and give each other feedback through a peer review session </a:t>
            </a:r>
            <a:r>
              <a:rPr lang="en-US" sz="1200" dirty="0" smtClean="0">
                <a:solidFill>
                  <a:srgbClr val="211A52"/>
                </a:solidFill>
                <a:latin typeface="Arial"/>
              </a:rPr>
              <a:t>at </a:t>
            </a:r>
            <a:r>
              <a:rPr lang="en-US" sz="1200" dirty="0">
                <a:solidFill>
                  <a:srgbClr val="211A52"/>
                </a:solidFill>
                <a:latin typeface="Arial"/>
              </a:rPr>
              <a:t>the end of the course.</a:t>
            </a:r>
            <a:endParaRPr lang="da-DK" sz="1200" dirty="0">
              <a:solidFill>
                <a:srgbClr val="211A52"/>
              </a:solidFill>
              <a:latin typeface="Arial"/>
            </a:endParaRPr>
          </a:p>
          <a:p>
            <a:pPr lvl="0"/>
            <a:endParaRPr lang="da-DK" sz="1200" dirty="0">
              <a:solidFill>
                <a:srgbClr val="211A52"/>
              </a:solidFill>
              <a:latin typeface="Arial"/>
            </a:endParaRPr>
          </a:p>
        </p:txBody>
      </p:sp>
      <p:graphicFrame>
        <p:nvGraphicFramePr>
          <p:cNvPr id="7" name="Tabel 6"/>
          <p:cNvGraphicFramePr>
            <a:graphicFrameLocks noGrp="1"/>
          </p:cNvGraphicFramePr>
          <p:nvPr>
            <p:extLst>
              <p:ext uri="{D42A27DB-BD31-4B8C-83A1-F6EECF244321}">
                <p14:modId xmlns:p14="http://schemas.microsoft.com/office/powerpoint/2010/main" val="1792809917"/>
              </p:ext>
            </p:extLst>
          </p:nvPr>
        </p:nvGraphicFramePr>
        <p:xfrm>
          <a:off x="596407" y="1324129"/>
          <a:ext cx="5662503" cy="3616960"/>
        </p:xfrm>
        <a:graphic>
          <a:graphicData uri="http://schemas.openxmlformats.org/drawingml/2006/table">
            <a:tbl>
              <a:tblPr firstRow="1" bandRow="1">
                <a:tableStyleId>{00A15C55-8517-42AA-B614-E9B94910E393}</a:tableStyleId>
              </a:tblPr>
              <a:tblGrid>
                <a:gridCol w="1581665">
                  <a:extLst>
                    <a:ext uri="{9D8B030D-6E8A-4147-A177-3AD203B41FA5}">
                      <a16:colId xmlns:a16="http://schemas.microsoft.com/office/drawing/2014/main" val="838670409"/>
                    </a:ext>
                  </a:extLst>
                </a:gridCol>
                <a:gridCol w="1334530">
                  <a:extLst>
                    <a:ext uri="{9D8B030D-6E8A-4147-A177-3AD203B41FA5}">
                      <a16:colId xmlns:a16="http://schemas.microsoft.com/office/drawing/2014/main" val="799887497"/>
                    </a:ext>
                  </a:extLst>
                </a:gridCol>
                <a:gridCol w="856735">
                  <a:extLst>
                    <a:ext uri="{9D8B030D-6E8A-4147-A177-3AD203B41FA5}">
                      <a16:colId xmlns:a16="http://schemas.microsoft.com/office/drawing/2014/main" val="1676270517"/>
                    </a:ext>
                  </a:extLst>
                </a:gridCol>
                <a:gridCol w="1889573">
                  <a:extLst>
                    <a:ext uri="{9D8B030D-6E8A-4147-A177-3AD203B41FA5}">
                      <a16:colId xmlns:a16="http://schemas.microsoft.com/office/drawing/2014/main" val="1435908966"/>
                    </a:ext>
                  </a:extLst>
                </a:gridCol>
              </a:tblGrid>
              <a:tr h="370840">
                <a:tc gridSpan="4">
                  <a:txBody>
                    <a:bodyPr/>
                    <a:lstStyle/>
                    <a:p>
                      <a:r>
                        <a:rPr lang="da-DK" dirty="0" smtClean="0"/>
                        <a:t>Master</a:t>
                      </a:r>
                      <a:r>
                        <a:rPr lang="da-DK" baseline="0" dirty="0" smtClean="0"/>
                        <a:t> </a:t>
                      </a:r>
                      <a:r>
                        <a:rPr lang="da-DK" baseline="0" dirty="0" err="1" smtClean="0"/>
                        <a:t>level</a:t>
                      </a:r>
                      <a:r>
                        <a:rPr lang="da-DK" dirty="0" smtClean="0"/>
                        <a:t> 5 ECTS</a:t>
                      </a:r>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863841897"/>
                  </a:ext>
                </a:extLst>
              </a:tr>
              <a:tr h="370840">
                <a:tc>
                  <a:txBody>
                    <a:bodyPr/>
                    <a:lstStyle/>
                    <a:p>
                      <a:endParaRPr lang="da-DK" sz="1000" b="0" dirty="0"/>
                    </a:p>
                  </a:txBody>
                  <a:tcPr/>
                </a:tc>
                <a:tc>
                  <a:txBody>
                    <a:bodyPr/>
                    <a:lstStyle/>
                    <a:p>
                      <a:r>
                        <a:rPr lang="da-DK" sz="1000" dirty="0" smtClean="0"/>
                        <a:t>Face 2 face </a:t>
                      </a:r>
                      <a:r>
                        <a:rPr lang="da-DK" sz="1000" dirty="0" err="1" smtClean="0"/>
                        <a:t>activity</a:t>
                      </a:r>
                      <a:endParaRPr lang="da-DK" sz="1000" b="1" dirty="0"/>
                    </a:p>
                  </a:txBody>
                  <a:tcPr/>
                </a:tc>
                <a:tc>
                  <a:txBody>
                    <a:bodyPr/>
                    <a:lstStyle/>
                    <a:p>
                      <a:r>
                        <a:rPr lang="da-DK" sz="1000" dirty="0" err="1" smtClean="0"/>
                        <a:t>Use</a:t>
                      </a:r>
                      <a:r>
                        <a:rPr lang="da-DK" sz="1000" dirty="0" smtClean="0"/>
                        <a:t> of TA/SI</a:t>
                      </a:r>
                      <a:endParaRPr lang="da-DK" sz="1000" b="1"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000" dirty="0" smtClean="0"/>
                        <a:t>Time</a:t>
                      </a:r>
                      <a:r>
                        <a:rPr lang="da-DK" sz="1000" baseline="0" dirty="0" smtClean="0"/>
                        <a:t> </a:t>
                      </a:r>
                      <a:r>
                        <a:rPr lang="da-DK" sz="1000" baseline="0" dirty="0" err="1" smtClean="0"/>
                        <a:t>use</a:t>
                      </a:r>
                      <a:r>
                        <a:rPr lang="da-DK" sz="1000" dirty="0" smtClean="0"/>
                        <a:t> (VIP/D-VIP)</a:t>
                      </a:r>
                      <a:endParaRPr lang="da-DK" sz="1000" b="1" dirty="0" smtClean="0"/>
                    </a:p>
                  </a:txBody>
                  <a:tcPr/>
                </a:tc>
                <a:extLst>
                  <a:ext uri="{0D108BD9-81ED-4DB2-BD59-A6C34878D82A}">
                    <a16:rowId xmlns:a16="http://schemas.microsoft.com/office/drawing/2014/main" val="277662005"/>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000" dirty="0" smtClean="0"/>
                        <a:t>5 double </a:t>
                      </a:r>
                      <a:r>
                        <a:rPr lang="da-DK" sz="1000" dirty="0" err="1" smtClean="0"/>
                        <a:t>lectures</a:t>
                      </a:r>
                      <a:endParaRPr lang="da-DK" sz="1000" b="0" dirty="0" smtClean="0"/>
                    </a:p>
                  </a:txBody>
                  <a:tcPr/>
                </a:tc>
                <a:tc>
                  <a:txBody>
                    <a:bodyPr/>
                    <a:lstStyle/>
                    <a:p>
                      <a:r>
                        <a:rPr lang="da-DK" sz="1000" dirty="0" smtClean="0"/>
                        <a:t>10 h</a:t>
                      </a:r>
                      <a:endParaRPr lang="da-DK" sz="1000" b="0" dirty="0"/>
                    </a:p>
                  </a:txBody>
                  <a:tcPr/>
                </a:tc>
                <a:tc>
                  <a:txBody>
                    <a:bodyPr/>
                    <a:lstStyle/>
                    <a:p>
                      <a:r>
                        <a:rPr lang="da-DK" sz="1000" dirty="0" smtClean="0"/>
                        <a:t>0 h</a:t>
                      </a:r>
                      <a:endParaRPr lang="da-DK" sz="1000" b="0" dirty="0"/>
                    </a:p>
                  </a:txBody>
                  <a:tcPr/>
                </a:tc>
                <a:tc>
                  <a:txBody>
                    <a:bodyPr/>
                    <a:lstStyle/>
                    <a:p>
                      <a:r>
                        <a:rPr lang="da-DK" sz="1000" dirty="0" smtClean="0"/>
                        <a:t>40-50 h</a:t>
                      </a:r>
                      <a:endParaRPr lang="da-DK" sz="1000" b="0" dirty="0"/>
                    </a:p>
                  </a:txBody>
                  <a:tcPr/>
                </a:tc>
                <a:extLst>
                  <a:ext uri="{0D108BD9-81ED-4DB2-BD59-A6C34878D82A}">
                    <a16:rowId xmlns:a16="http://schemas.microsoft.com/office/drawing/2014/main" val="3318807099"/>
                  </a:ext>
                </a:extLst>
              </a:tr>
              <a:tr h="370840">
                <a:tc>
                  <a:txBody>
                    <a:bodyPr/>
                    <a:lstStyle/>
                    <a:p>
                      <a:r>
                        <a:rPr lang="da-DK" sz="1000" dirty="0" smtClean="0"/>
                        <a:t>1 guest </a:t>
                      </a:r>
                      <a:r>
                        <a:rPr lang="da-DK" sz="1000" dirty="0" err="1" smtClean="0"/>
                        <a:t>lecture</a:t>
                      </a:r>
                      <a:r>
                        <a:rPr lang="da-DK" sz="1000" baseline="0" dirty="0" smtClean="0"/>
                        <a:t> of 2 </a:t>
                      </a:r>
                      <a:r>
                        <a:rPr lang="da-DK" sz="1000" baseline="0" dirty="0" err="1" smtClean="0"/>
                        <a:t>hours</a:t>
                      </a:r>
                      <a:endParaRPr lang="da-DK" sz="1000" b="0" dirty="0"/>
                    </a:p>
                  </a:txBody>
                  <a:tcPr/>
                </a:tc>
                <a:tc>
                  <a:txBody>
                    <a:bodyPr/>
                    <a:lstStyle/>
                    <a:p>
                      <a:r>
                        <a:rPr lang="da-DK" sz="1000" dirty="0" smtClean="0"/>
                        <a:t>2 h</a:t>
                      </a:r>
                      <a:endParaRPr lang="da-DK" sz="1000" b="0" dirty="0"/>
                    </a:p>
                  </a:txBody>
                  <a:tcPr/>
                </a:tc>
                <a:tc>
                  <a:txBody>
                    <a:bodyPr/>
                    <a:lstStyle/>
                    <a:p>
                      <a:r>
                        <a:rPr lang="da-DK" sz="1000" dirty="0" smtClean="0"/>
                        <a:t>2 h</a:t>
                      </a:r>
                      <a:endParaRPr lang="da-DK" sz="1000" b="0" dirty="0"/>
                    </a:p>
                  </a:txBody>
                  <a:tcPr/>
                </a:tc>
                <a:tc>
                  <a:txBody>
                    <a:bodyPr/>
                    <a:lstStyle/>
                    <a:p>
                      <a:r>
                        <a:rPr lang="da-DK" sz="1000" dirty="0" smtClean="0"/>
                        <a:t>2 h</a:t>
                      </a:r>
                      <a:endParaRPr lang="da-DK" sz="1000" b="0" dirty="0"/>
                    </a:p>
                  </a:txBody>
                  <a:tcPr/>
                </a:tc>
                <a:extLst>
                  <a:ext uri="{0D108BD9-81ED-4DB2-BD59-A6C34878D82A}">
                    <a16:rowId xmlns:a16="http://schemas.microsoft.com/office/drawing/2014/main" val="1836832930"/>
                  </a:ext>
                </a:extLst>
              </a:tr>
              <a:tr h="370840">
                <a:tc>
                  <a:txBody>
                    <a:bodyPr/>
                    <a:lstStyle/>
                    <a:p>
                      <a:r>
                        <a:rPr lang="en-US" sz="1000" dirty="0" smtClean="0"/>
                        <a:t>1 Q&amp;A of 2 hours based on guest lecture</a:t>
                      </a:r>
                      <a:endParaRPr lang="da-DK" sz="1000" b="0" dirty="0"/>
                    </a:p>
                  </a:txBody>
                  <a:tcPr/>
                </a:tc>
                <a:tc>
                  <a:txBody>
                    <a:bodyPr/>
                    <a:lstStyle/>
                    <a:p>
                      <a:r>
                        <a:rPr lang="da-DK" sz="1000" dirty="0" smtClean="0"/>
                        <a:t>2 h</a:t>
                      </a:r>
                      <a:endParaRPr lang="da-DK" sz="1000" b="0" dirty="0"/>
                    </a:p>
                  </a:txBody>
                  <a:tcPr/>
                </a:tc>
                <a:tc>
                  <a:txBody>
                    <a:bodyPr/>
                    <a:lstStyle/>
                    <a:p>
                      <a:r>
                        <a:rPr lang="da-DK" sz="1000" dirty="0" smtClean="0"/>
                        <a:t>0 h</a:t>
                      </a:r>
                      <a:endParaRPr lang="da-DK" sz="1000" b="0" dirty="0"/>
                    </a:p>
                  </a:txBody>
                  <a:tcPr/>
                </a:tc>
                <a:tc>
                  <a:txBody>
                    <a:bodyPr/>
                    <a:lstStyle/>
                    <a:p>
                      <a:r>
                        <a:rPr lang="da-DK" sz="1000" dirty="0" smtClean="0"/>
                        <a:t>2 h</a:t>
                      </a:r>
                      <a:endParaRPr lang="da-DK" sz="1000" b="0" dirty="0"/>
                    </a:p>
                  </a:txBody>
                  <a:tcPr/>
                </a:tc>
                <a:extLst>
                  <a:ext uri="{0D108BD9-81ED-4DB2-BD59-A6C34878D82A}">
                    <a16:rowId xmlns:a16="http://schemas.microsoft.com/office/drawing/2014/main" val="2613905867"/>
                  </a:ext>
                </a:extLst>
              </a:tr>
              <a:tr h="370840">
                <a:tc>
                  <a:txBody>
                    <a:bodyPr/>
                    <a:lstStyle/>
                    <a:p>
                      <a:r>
                        <a:rPr lang="da-DK" sz="1000" dirty="0" smtClean="0"/>
                        <a:t>1 seminar of</a:t>
                      </a:r>
                      <a:r>
                        <a:rPr lang="da-DK" sz="1000" baseline="0" dirty="0" smtClean="0"/>
                        <a:t> </a:t>
                      </a:r>
                      <a:r>
                        <a:rPr lang="da-DK" sz="1000" dirty="0" smtClean="0"/>
                        <a:t>6 </a:t>
                      </a:r>
                      <a:r>
                        <a:rPr lang="da-DK" sz="1000" dirty="0" err="1" smtClean="0"/>
                        <a:t>hours</a:t>
                      </a:r>
                      <a:endParaRPr lang="da-DK" sz="1000" b="0" dirty="0"/>
                    </a:p>
                  </a:txBody>
                  <a:tcPr/>
                </a:tc>
                <a:tc>
                  <a:txBody>
                    <a:bodyPr/>
                    <a:lstStyle/>
                    <a:p>
                      <a:r>
                        <a:rPr lang="da-DK" sz="1000" dirty="0" smtClean="0"/>
                        <a:t>6 h</a:t>
                      </a:r>
                      <a:endParaRPr lang="da-DK" sz="1000" b="0" dirty="0"/>
                    </a:p>
                  </a:txBody>
                  <a:tcPr/>
                </a:tc>
                <a:tc>
                  <a:txBody>
                    <a:bodyPr/>
                    <a:lstStyle/>
                    <a:p>
                      <a:r>
                        <a:rPr lang="da-DK" sz="1000" dirty="0" smtClean="0"/>
                        <a:t>0 h</a:t>
                      </a:r>
                      <a:endParaRPr lang="da-DK" sz="1000" b="0" dirty="0"/>
                    </a:p>
                  </a:txBody>
                  <a:tcPr/>
                </a:tc>
                <a:tc>
                  <a:txBody>
                    <a:bodyPr/>
                    <a:lstStyle/>
                    <a:p>
                      <a:r>
                        <a:rPr lang="da-DK" sz="1000" dirty="0" smtClean="0"/>
                        <a:t>15 h</a:t>
                      </a:r>
                      <a:endParaRPr lang="da-DK" sz="1000" b="0" dirty="0"/>
                    </a:p>
                  </a:txBody>
                  <a:tcPr/>
                </a:tc>
                <a:extLst>
                  <a:ext uri="{0D108BD9-81ED-4DB2-BD59-A6C34878D82A}">
                    <a16:rowId xmlns:a16="http://schemas.microsoft.com/office/drawing/2014/main" val="822646553"/>
                  </a:ext>
                </a:extLst>
              </a:tr>
              <a:tr h="370840">
                <a:tc>
                  <a:txBody>
                    <a:bodyPr/>
                    <a:lstStyle/>
                    <a:p>
                      <a:r>
                        <a:rPr lang="en-US" sz="1000" noProof="0" dirty="0" smtClean="0"/>
                        <a:t>1 assignment</a:t>
                      </a:r>
                      <a:r>
                        <a:rPr lang="en-US" sz="1000" baseline="0" noProof="0" dirty="0" smtClean="0"/>
                        <a:t> and assessing guidelines</a:t>
                      </a:r>
                      <a:endParaRPr lang="en-US" sz="1000" b="0" noProof="0" dirty="0"/>
                    </a:p>
                  </a:txBody>
                  <a:tcPr/>
                </a:tc>
                <a:tc>
                  <a:txBody>
                    <a:bodyPr/>
                    <a:lstStyle/>
                    <a:p>
                      <a:r>
                        <a:rPr lang="da-DK" sz="1000" dirty="0" smtClean="0"/>
                        <a:t>6 h</a:t>
                      </a:r>
                      <a:endParaRPr lang="da-DK" sz="1000" b="0" dirty="0"/>
                    </a:p>
                  </a:txBody>
                  <a:tcPr/>
                </a:tc>
                <a:tc>
                  <a:txBody>
                    <a:bodyPr/>
                    <a:lstStyle/>
                    <a:p>
                      <a:r>
                        <a:rPr lang="da-DK" sz="1000" dirty="0" smtClean="0"/>
                        <a:t>15 h</a:t>
                      </a:r>
                      <a:endParaRPr lang="da-DK" sz="1000" b="0" dirty="0"/>
                    </a:p>
                  </a:txBody>
                  <a:tcPr/>
                </a:tc>
                <a:tc>
                  <a:txBody>
                    <a:bodyPr/>
                    <a:lstStyle/>
                    <a:p>
                      <a:r>
                        <a:rPr lang="da-DK" sz="1000" dirty="0" smtClean="0"/>
                        <a:t>2 h</a:t>
                      </a:r>
                      <a:endParaRPr lang="da-DK" sz="1000" b="0" dirty="0"/>
                    </a:p>
                  </a:txBody>
                  <a:tcPr/>
                </a:tc>
                <a:extLst>
                  <a:ext uri="{0D108BD9-81ED-4DB2-BD59-A6C34878D82A}">
                    <a16:rowId xmlns:a16="http://schemas.microsoft.com/office/drawing/2014/main" val="1225569675"/>
                  </a:ext>
                </a:extLst>
              </a:tr>
              <a:tr h="370840">
                <a:tc>
                  <a:txBody>
                    <a:bodyPr/>
                    <a:lstStyle/>
                    <a:p>
                      <a:r>
                        <a:rPr lang="en-US" sz="1000" dirty="0" smtClean="0"/>
                        <a:t>1 peer review of 6 hours based on the assignment</a:t>
                      </a:r>
                      <a:endParaRPr lang="da-DK" sz="1000" b="0" dirty="0"/>
                    </a:p>
                  </a:txBody>
                  <a:tcPr/>
                </a:tc>
                <a:tc>
                  <a:txBody>
                    <a:bodyPr/>
                    <a:lstStyle/>
                    <a:p>
                      <a:r>
                        <a:rPr lang="da-DK" sz="1000" dirty="0" smtClean="0"/>
                        <a:t>6 h</a:t>
                      </a:r>
                      <a:endParaRPr lang="da-DK" sz="1000" b="0" dirty="0"/>
                    </a:p>
                  </a:txBody>
                  <a:tcPr/>
                </a:tc>
                <a:tc>
                  <a:txBody>
                    <a:bodyPr/>
                    <a:lstStyle/>
                    <a:p>
                      <a:r>
                        <a:rPr lang="da-DK" sz="1000" dirty="0" smtClean="0"/>
                        <a:t> 0 h</a:t>
                      </a:r>
                      <a:endParaRPr lang="da-DK" sz="1000" b="0" dirty="0"/>
                    </a:p>
                  </a:txBody>
                  <a:tcPr/>
                </a:tc>
                <a:tc>
                  <a:txBody>
                    <a:bodyPr/>
                    <a:lstStyle/>
                    <a:p>
                      <a:r>
                        <a:rPr lang="da-DK" sz="1000" dirty="0" smtClean="0"/>
                        <a:t>15+</a:t>
                      </a:r>
                      <a:r>
                        <a:rPr lang="da-DK" sz="1000" baseline="0" dirty="0" smtClean="0"/>
                        <a:t> 2</a:t>
                      </a:r>
                      <a:r>
                        <a:rPr lang="da-DK" sz="1000" dirty="0" smtClean="0"/>
                        <a:t> h</a:t>
                      </a:r>
                      <a:endParaRPr lang="da-DK" sz="1000" b="0" dirty="0"/>
                    </a:p>
                  </a:txBody>
                  <a:tcPr/>
                </a:tc>
                <a:extLst>
                  <a:ext uri="{0D108BD9-81ED-4DB2-BD59-A6C34878D82A}">
                    <a16:rowId xmlns:a16="http://schemas.microsoft.com/office/drawing/2014/main" val="4162006112"/>
                  </a:ext>
                </a:extLst>
              </a:tr>
              <a:tr h="370840">
                <a:tc>
                  <a:txBody>
                    <a:bodyPr/>
                    <a:lstStyle/>
                    <a:p>
                      <a:r>
                        <a:rPr lang="en-US" sz="1000" b="1" dirty="0" smtClean="0"/>
                        <a:t>Time</a:t>
                      </a:r>
                      <a:r>
                        <a:rPr lang="en-US" sz="1000" b="1" baseline="0" dirty="0" smtClean="0"/>
                        <a:t> use in total</a:t>
                      </a:r>
                      <a:endParaRPr lang="da-DK" sz="1000" b="1" dirty="0"/>
                    </a:p>
                  </a:txBody>
                  <a:tcPr/>
                </a:tc>
                <a:tc>
                  <a:txBody>
                    <a:bodyPr/>
                    <a:lstStyle/>
                    <a:p>
                      <a:r>
                        <a:rPr lang="da-DK" sz="1000" dirty="0" smtClean="0"/>
                        <a:t>32 h</a:t>
                      </a:r>
                      <a:endParaRPr lang="da-DK" sz="1000" b="1" dirty="0"/>
                    </a:p>
                  </a:txBody>
                  <a:tcPr/>
                </a:tc>
                <a:tc>
                  <a:txBody>
                    <a:bodyPr/>
                    <a:lstStyle/>
                    <a:p>
                      <a:r>
                        <a:rPr lang="da-DK" sz="1000" dirty="0" smtClean="0"/>
                        <a:t>17 h</a:t>
                      </a:r>
                      <a:endParaRPr lang="da-DK" sz="1000" b="1" dirty="0"/>
                    </a:p>
                  </a:txBody>
                  <a:tcPr/>
                </a:tc>
                <a:tc>
                  <a:txBody>
                    <a:bodyPr/>
                    <a:lstStyle/>
                    <a:p>
                      <a:r>
                        <a:rPr lang="da-DK" sz="1000" dirty="0" smtClean="0"/>
                        <a:t>78 h</a:t>
                      </a:r>
                      <a:endParaRPr lang="da-DK" sz="1000" b="1" dirty="0"/>
                    </a:p>
                  </a:txBody>
                  <a:tcPr/>
                </a:tc>
                <a:extLst>
                  <a:ext uri="{0D108BD9-81ED-4DB2-BD59-A6C34878D82A}">
                    <a16:rowId xmlns:a16="http://schemas.microsoft.com/office/drawing/2014/main" val="363791244"/>
                  </a:ext>
                </a:extLst>
              </a:tr>
            </a:tbl>
          </a:graphicData>
        </a:graphic>
      </p:graphicFrame>
    </p:spTree>
    <p:extLst>
      <p:ext uri="{BB962C8B-B14F-4D97-AF65-F5344CB8AC3E}">
        <p14:creationId xmlns:p14="http://schemas.microsoft.com/office/powerpoint/2010/main" val="348120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duotone>
              <a:prstClr val="black"/>
              <a:srgbClr val="D9C3A5">
                <a:tint val="50000"/>
                <a:satMod val="180000"/>
              </a:srgbClr>
            </a:duotone>
          </a:blip>
          <a:stretch>
            <a:fillRect/>
          </a:stretch>
        </p:blipFill>
        <p:spPr>
          <a:xfrm>
            <a:off x="1" y="0"/>
            <a:ext cx="12192000" cy="5912069"/>
          </a:xfrm>
          <a:prstGeom prst="rect">
            <a:avLst/>
          </a:prstGeom>
        </p:spPr>
      </p:pic>
      <p:sp>
        <p:nvSpPr>
          <p:cNvPr id="8" name="Tekstfelt 7"/>
          <p:cNvSpPr txBox="1"/>
          <p:nvPr/>
        </p:nvSpPr>
        <p:spPr>
          <a:xfrm>
            <a:off x="3400927" y="2993132"/>
            <a:ext cx="539014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Questions and comments: mvl@business.aau.dk </a:t>
            </a:r>
            <a:endParaRPr lang="en-US" dirty="0"/>
          </a:p>
        </p:txBody>
      </p:sp>
    </p:spTree>
    <p:extLst>
      <p:ext uri="{BB962C8B-B14F-4D97-AF65-F5344CB8AC3E}">
        <p14:creationId xmlns:p14="http://schemas.microsoft.com/office/powerpoint/2010/main" val="155170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p:cNvPicPr>
            <a:picLocks noGrp="1" noChangeAspect="1"/>
          </p:cNvPicPr>
          <p:nvPr>
            <p:ph type="pic" sz="quarter" idx="11"/>
          </p:nvPr>
        </p:nvPicPr>
        <p:blipFill>
          <a:blip r:embed="rId2">
            <a:duotone>
              <a:prstClr val="black"/>
              <a:srgbClr val="D9C3A5">
                <a:tint val="50000"/>
                <a:satMod val="180000"/>
              </a:srgbClr>
            </a:duotone>
          </a:blip>
          <a:srcRect l="8806" r="8806"/>
          <a:stretch>
            <a:fillRect/>
          </a:stretch>
        </p:blipFill>
        <p:spPr>
          <a:xfrm>
            <a:off x="6785113" y="-1"/>
            <a:ext cx="5406887" cy="5897217"/>
          </a:xfrm>
          <a:prstGeom prst="rect">
            <a:avLst/>
          </a:prstGeom>
        </p:spPr>
      </p:pic>
      <p:sp>
        <p:nvSpPr>
          <p:cNvPr id="3" name="Titel 2"/>
          <p:cNvSpPr>
            <a:spLocks noGrp="1"/>
          </p:cNvSpPr>
          <p:nvPr>
            <p:ph type="title"/>
          </p:nvPr>
        </p:nvSpPr>
        <p:spPr/>
        <p:txBody>
          <a:bodyPr/>
          <a:lstStyle/>
          <a:p>
            <a:r>
              <a:rPr lang="da-DK" dirty="0"/>
              <a:t>Agenda</a:t>
            </a:r>
          </a:p>
        </p:txBody>
      </p:sp>
      <p:sp>
        <p:nvSpPr>
          <p:cNvPr id="4" name="Pladsholder til tekst 3"/>
          <p:cNvSpPr>
            <a:spLocks noGrp="1"/>
          </p:cNvSpPr>
          <p:nvPr>
            <p:ph type="body" sz="quarter" idx="12"/>
          </p:nvPr>
        </p:nvSpPr>
        <p:spPr>
          <a:xfrm>
            <a:off x="587373" y="1453548"/>
            <a:ext cx="4490445" cy="3574047"/>
          </a:xfrm>
        </p:spPr>
        <p:txBody>
          <a:bodyPr/>
          <a:lstStyle/>
          <a:p>
            <a:r>
              <a:rPr lang="en-US" dirty="0"/>
              <a:t>Background </a:t>
            </a:r>
            <a:r>
              <a:rPr lang="en-US" dirty="0" smtClean="0"/>
              <a:t>for </a:t>
            </a:r>
            <a:r>
              <a:rPr lang="en-US" dirty="0"/>
              <a:t>the </a:t>
            </a:r>
            <a:r>
              <a:rPr lang="da-DK" dirty="0" err="1" smtClean="0"/>
              <a:t>Teaching</a:t>
            </a:r>
            <a:r>
              <a:rPr lang="da-DK" dirty="0" smtClean="0"/>
              <a:t> Load </a:t>
            </a:r>
            <a:r>
              <a:rPr lang="da-DK" dirty="0" err="1" smtClean="0"/>
              <a:t>Catalogue</a:t>
            </a:r>
            <a:endParaRPr lang="da-DK" dirty="0"/>
          </a:p>
          <a:p>
            <a:r>
              <a:rPr lang="en-US" dirty="0"/>
              <a:t>Norms for coordination</a:t>
            </a:r>
            <a:endParaRPr lang="da-DK" dirty="0"/>
          </a:p>
          <a:p>
            <a:r>
              <a:rPr lang="en-US" dirty="0"/>
              <a:t>Norms for supervision</a:t>
            </a:r>
            <a:endParaRPr lang="da-DK" dirty="0"/>
          </a:p>
          <a:p>
            <a:r>
              <a:rPr lang="en-US" dirty="0"/>
              <a:t>Norms for project exams</a:t>
            </a:r>
            <a:endParaRPr lang="da-DK" dirty="0"/>
          </a:p>
          <a:p>
            <a:r>
              <a:rPr lang="en-US" dirty="0"/>
              <a:t>Norms for written exams</a:t>
            </a:r>
            <a:endParaRPr lang="da-DK" dirty="0"/>
          </a:p>
          <a:p>
            <a:r>
              <a:rPr lang="en-US" dirty="0"/>
              <a:t>Norms for oral examinations</a:t>
            </a:r>
            <a:endParaRPr lang="da-DK" dirty="0"/>
          </a:p>
          <a:p>
            <a:r>
              <a:rPr lang="en-US" dirty="0"/>
              <a:t>Norms for exam complaints and plagiarism cases</a:t>
            </a:r>
            <a:endParaRPr lang="da-DK" dirty="0"/>
          </a:p>
          <a:p>
            <a:r>
              <a:rPr lang="en-US" dirty="0"/>
              <a:t>Norms for course activities </a:t>
            </a:r>
            <a:r>
              <a:rPr lang="en-US" dirty="0" smtClean="0"/>
              <a:t>(from May 2021)</a:t>
            </a:r>
            <a:endParaRPr lang="da-DK" dirty="0"/>
          </a:p>
        </p:txBody>
      </p:sp>
    </p:spTree>
    <p:extLst>
      <p:ext uri="{BB962C8B-B14F-4D97-AF65-F5344CB8AC3E}">
        <p14:creationId xmlns:p14="http://schemas.microsoft.com/office/powerpoint/2010/main" val="3554309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8143158" cy="1621619"/>
          </a:xfrm>
        </p:spPr>
        <p:txBody>
          <a:bodyPr/>
          <a:lstStyle/>
          <a:p>
            <a:r>
              <a:rPr lang="en-US" sz="3200" dirty="0"/>
              <a:t>Background </a:t>
            </a:r>
            <a:r>
              <a:rPr lang="en-US" sz="3200" dirty="0" smtClean="0"/>
              <a:t>for </a:t>
            </a:r>
            <a:r>
              <a:rPr lang="en-US" sz="3200" dirty="0"/>
              <a:t>the T</a:t>
            </a:r>
            <a:r>
              <a:rPr lang="en-US" sz="3200" dirty="0" smtClean="0"/>
              <a:t>eaching Load Catalogue</a:t>
            </a:r>
            <a:endParaRPr lang="da-DK" sz="3200" dirty="0"/>
          </a:p>
        </p:txBody>
      </p:sp>
      <p:sp>
        <p:nvSpPr>
          <p:cNvPr id="4" name="Pladsholder til tekst 3"/>
          <p:cNvSpPr>
            <a:spLocks noGrp="1"/>
          </p:cNvSpPr>
          <p:nvPr>
            <p:ph type="body" sz="quarter" idx="12"/>
          </p:nvPr>
        </p:nvSpPr>
        <p:spPr>
          <a:xfrm>
            <a:off x="587373" y="1453548"/>
            <a:ext cx="6239096" cy="3574047"/>
          </a:xfrm>
        </p:spPr>
        <p:txBody>
          <a:bodyPr>
            <a:normAutofit fontScale="92500" lnSpcReduction="20000"/>
          </a:bodyPr>
          <a:lstStyle/>
          <a:p>
            <a:pPr marL="0" indent="0">
              <a:spcAft>
                <a:spcPts val="1200"/>
              </a:spcAft>
              <a:buNone/>
            </a:pPr>
            <a:r>
              <a:rPr lang="en-US" sz="2000" b="1" dirty="0"/>
              <a:t>AAU Business School's Normative hours index is your guide to</a:t>
            </a:r>
            <a:r>
              <a:rPr lang="en-US" sz="2000" b="1" dirty="0" smtClean="0"/>
              <a:t>:</a:t>
            </a:r>
          </a:p>
          <a:p>
            <a:r>
              <a:rPr lang="en-US" sz="1300" dirty="0"/>
              <a:t>How to organize your teaching.</a:t>
            </a:r>
          </a:p>
          <a:p>
            <a:r>
              <a:rPr lang="en-US" sz="1300" dirty="0"/>
              <a:t>How to develop inspirational learning space.</a:t>
            </a:r>
          </a:p>
          <a:p>
            <a:r>
              <a:rPr lang="en-US" sz="1300" dirty="0"/>
              <a:t>How to support the </a:t>
            </a:r>
            <a:r>
              <a:rPr lang="en-US" sz="1300" dirty="0" err="1"/>
              <a:t>realisation</a:t>
            </a:r>
            <a:r>
              <a:rPr lang="en-US" sz="1300" dirty="0"/>
              <a:t> of the set learning objectives.</a:t>
            </a:r>
          </a:p>
          <a:p>
            <a:r>
              <a:rPr lang="en-US" sz="1300" dirty="0"/>
              <a:t>What is expected of your work performance in connection to your teaching portfolio.</a:t>
            </a:r>
          </a:p>
          <a:p>
            <a:pPr marL="0" indent="0">
              <a:buNone/>
            </a:pPr>
            <a:endParaRPr lang="da-DK" sz="1400" dirty="0"/>
          </a:p>
          <a:p>
            <a:pPr marL="0" indent="0">
              <a:spcAft>
                <a:spcPts val="1200"/>
              </a:spcAft>
              <a:buNone/>
            </a:pPr>
            <a:r>
              <a:rPr lang="en-US" sz="2000" b="1" dirty="0" smtClean="0"/>
              <a:t>The Teaching Load Catalogue stems from a recognition of a need for:</a:t>
            </a:r>
          </a:p>
          <a:p>
            <a:r>
              <a:rPr lang="en-US" sz="1300" dirty="0" smtClean="0"/>
              <a:t>A </a:t>
            </a:r>
            <a:r>
              <a:rPr lang="en-US" sz="1300" dirty="0"/>
              <a:t>sustainable balance between research and teaching.</a:t>
            </a:r>
          </a:p>
          <a:p>
            <a:r>
              <a:rPr lang="en-US" sz="1300" dirty="0" smtClean="0"/>
              <a:t>A </a:t>
            </a:r>
            <a:r>
              <a:rPr lang="en-US" sz="1300" dirty="0"/>
              <a:t>desire to think about learning based on learning spaces, flipped classroom and </a:t>
            </a:r>
            <a:r>
              <a:rPr lang="en-US" sz="1300" dirty="0" err="1"/>
              <a:t>digitalisation</a:t>
            </a:r>
            <a:r>
              <a:rPr lang="en-US" sz="1300" dirty="0"/>
              <a:t>.</a:t>
            </a:r>
          </a:p>
          <a:p>
            <a:r>
              <a:rPr lang="en-US" sz="1300" dirty="0" smtClean="0"/>
              <a:t>Common </a:t>
            </a:r>
            <a:r>
              <a:rPr lang="en-US" sz="1300" dirty="0"/>
              <a:t>guidelines on what is expected at AAUBS for supporting learning.</a:t>
            </a:r>
          </a:p>
          <a:p>
            <a:pPr marL="0" indent="0">
              <a:buNone/>
            </a:pPr>
            <a:endParaRPr lang="da-DK" dirty="0"/>
          </a:p>
        </p:txBody>
      </p:sp>
      <p:pic>
        <p:nvPicPr>
          <p:cNvPr id="9" name="Pladsholder til billede 8"/>
          <p:cNvPicPr>
            <a:picLocks noGrp="1" noChangeAspect="1"/>
          </p:cNvPicPr>
          <p:nvPr>
            <p:ph type="pic" sz="quarter" idx="11"/>
          </p:nvPr>
        </p:nvPicPr>
        <p:blipFill>
          <a:blip r:embed="rId2">
            <a:duotone>
              <a:prstClr val="black"/>
              <a:srgbClr val="D9C3A5">
                <a:tint val="50000"/>
                <a:satMod val="180000"/>
              </a:srgbClr>
            </a:duotone>
          </a:blip>
          <a:srcRect l="4147" r="4147"/>
          <a:stretch>
            <a:fillRect/>
          </a:stretch>
        </p:blipFill>
        <p:spPr>
          <a:xfrm>
            <a:off x="7013575" y="1454150"/>
            <a:ext cx="4752975" cy="3433763"/>
          </a:xfrm>
          <a:prstGeom prst="rect">
            <a:avLst/>
          </a:prstGeom>
        </p:spPr>
      </p:pic>
      <p:sp>
        <p:nvSpPr>
          <p:cNvPr id="8" name="Tekstfelt 7"/>
          <p:cNvSpPr txBox="1"/>
          <p:nvPr/>
        </p:nvSpPr>
        <p:spPr>
          <a:xfrm>
            <a:off x="587373" y="5415683"/>
            <a:ext cx="11331357" cy="261610"/>
          </a:xfrm>
          <a:prstGeom prst="rect">
            <a:avLst/>
          </a:prstGeom>
          <a:noFill/>
        </p:spPr>
        <p:txBody>
          <a:bodyPr wrap="square" rtlCol="0">
            <a:spAutoFit/>
          </a:bodyPr>
          <a:lstStyle/>
          <a:p>
            <a:r>
              <a:rPr lang="en-US" sz="1100" b="1" i="1" dirty="0"/>
              <a:t>Good luck in developing and </a:t>
            </a:r>
            <a:r>
              <a:rPr lang="en-US" sz="1100" b="1" i="1" dirty="0" err="1"/>
              <a:t>realising</a:t>
            </a:r>
            <a:r>
              <a:rPr lang="en-US" sz="1100" b="1" i="1" dirty="0"/>
              <a:t> a learning space, which stimulates curiosity, commitment and understanding of the business economics core disciplines.</a:t>
            </a:r>
            <a:endParaRPr lang="da-DK" sz="1100" b="1" i="1" dirty="0"/>
          </a:p>
        </p:txBody>
      </p:sp>
    </p:spTree>
    <p:extLst>
      <p:ext uri="{BB962C8B-B14F-4D97-AF65-F5344CB8AC3E}">
        <p14:creationId xmlns:p14="http://schemas.microsoft.com/office/powerpoint/2010/main" val="2861189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4"/>
            <a:ext cx="5576943" cy="1043858"/>
          </a:xfrm>
        </p:spPr>
        <p:txBody>
          <a:bodyPr/>
          <a:lstStyle/>
          <a:p>
            <a:r>
              <a:rPr lang="en-US" dirty="0" smtClean="0"/>
              <a:t>Norms for coordination</a:t>
            </a:r>
            <a:endParaRPr lang="en-US" dirty="0"/>
          </a:p>
        </p:txBody>
      </p:sp>
      <p:sp>
        <p:nvSpPr>
          <p:cNvPr id="6" name="Tekstfelt 5"/>
          <p:cNvSpPr txBox="1"/>
          <p:nvPr/>
        </p:nvSpPr>
        <p:spPr>
          <a:xfrm>
            <a:off x="587374" y="4319015"/>
            <a:ext cx="6416565" cy="661720"/>
          </a:xfrm>
          <a:prstGeom prst="rect">
            <a:avLst/>
          </a:prstGeom>
          <a:noFill/>
        </p:spPr>
        <p:txBody>
          <a:bodyPr wrap="square" rtlCol="0">
            <a:spAutoFit/>
          </a:bodyPr>
          <a:lstStyle/>
          <a:p>
            <a:pPr lvl="0" defTabSz="914318">
              <a:spcBef>
                <a:spcPts val="600"/>
              </a:spcBef>
            </a:pPr>
            <a:endParaRPr lang="en-US" dirty="0" smtClean="0">
              <a:solidFill>
                <a:srgbClr val="211A52"/>
              </a:solidFill>
              <a:latin typeface="Arial"/>
            </a:endParaRPr>
          </a:p>
          <a:p>
            <a:pPr marL="285750" lvl="0" indent="-285750" defTabSz="914318">
              <a:spcBef>
                <a:spcPts val="600"/>
              </a:spcBef>
              <a:buBlip>
                <a:blip r:embed="rId2"/>
              </a:buBlip>
            </a:pPr>
            <a:r>
              <a:rPr lang="en-US" sz="1400" dirty="0" smtClean="0">
                <a:solidFill>
                  <a:srgbClr val="211A52"/>
                </a:solidFill>
                <a:latin typeface="Arial"/>
              </a:rPr>
              <a:t>Development measures are rewarded with a one-time supplement.</a:t>
            </a:r>
            <a:endParaRPr lang="en-US" sz="1400" dirty="0">
              <a:solidFill>
                <a:srgbClr val="211A52"/>
              </a:solidFill>
              <a:latin typeface="Arial"/>
            </a:endParaRPr>
          </a:p>
        </p:txBody>
      </p:sp>
      <p:graphicFrame>
        <p:nvGraphicFramePr>
          <p:cNvPr id="8" name="Tabel 7"/>
          <p:cNvGraphicFramePr>
            <a:graphicFrameLocks noGrp="1"/>
          </p:cNvGraphicFramePr>
          <p:nvPr>
            <p:extLst>
              <p:ext uri="{D42A27DB-BD31-4B8C-83A1-F6EECF244321}">
                <p14:modId xmlns:p14="http://schemas.microsoft.com/office/powerpoint/2010/main" val="258905757"/>
              </p:ext>
            </p:extLst>
          </p:nvPr>
        </p:nvGraphicFramePr>
        <p:xfrm>
          <a:off x="1647016" y="1925113"/>
          <a:ext cx="8885489" cy="1819423"/>
        </p:xfrm>
        <a:graphic>
          <a:graphicData uri="http://schemas.openxmlformats.org/drawingml/2006/table">
            <a:tbl>
              <a:tblPr firstRow="1" bandRow="1">
                <a:tableStyleId>{00A15C55-8517-42AA-B614-E9B94910E393}</a:tableStyleId>
              </a:tblPr>
              <a:tblGrid>
                <a:gridCol w="4531091">
                  <a:extLst>
                    <a:ext uri="{9D8B030D-6E8A-4147-A177-3AD203B41FA5}">
                      <a16:colId xmlns:a16="http://schemas.microsoft.com/office/drawing/2014/main" val="838670409"/>
                    </a:ext>
                  </a:extLst>
                </a:gridCol>
                <a:gridCol w="4354398">
                  <a:extLst>
                    <a:ext uri="{9D8B030D-6E8A-4147-A177-3AD203B41FA5}">
                      <a16:colId xmlns:a16="http://schemas.microsoft.com/office/drawing/2014/main" val="799887497"/>
                    </a:ext>
                  </a:extLst>
                </a:gridCol>
              </a:tblGrid>
              <a:tr h="370840">
                <a:tc gridSpan="2">
                  <a:txBody>
                    <a:bodyPr/>
                    <a:lstStyle/>
                    <a:p>
                      <a:pPr algn="ctr"/>
                      <a:r>
                        <a:rPr lang="en-US" sz="1600" noProof="0" dirty="0" smtClean="0"/>
                        <a:t>The norms are applicable per semester</a:t>
                      </a:r>
                      <a:endParaRPr lang="en-US" sz="1600" noProof="0" dirty="0"/>
                    </a:p>
                  </a:txBody>
                  <a:tcPr/>
                </a:tc>
                <a:tc hMerge="1">
                  <a:txBody>
                    <a:bodyPr/>
                    <a:lstStyle/>
                    <a:p>
                      <a:endParaRPr lang="da-DK" dirty="0"/>
                    </a:p>
                  </a:txBody>
                  <a:tcPr/>
                </a:tc>
                <a:extLst>
                  <a:ext uri="{0D108BD9-81ED-4DB2-BD59-A6C34878D82A}">
                    <a16:rowId xmlns:a16="http://schemas.microsoft.com/office/drawing/2014/main" val="863841897"/>
                  </a:ext>
                </a:extLst>
              </a:tr>
              <a:tr h="510432">
                <a:tc>
                  <a:txBody>
                    <a:bodyPr/>
                    <a:lstStyle/>
                    <a:p>
                      <a:r>
                        <a:rPr lang="da-DK" sz="1400" dirty="0" smtClean="0"/>
                        <a:t>1-99 students</a:t>
                      </a:r>
                      <a:endParaRPr lang="da-DK" sz="1400" dirty="0"/>
                    </a:p>
                  </a:txBody>
                  <a:tcPr/>
                </a:tc>
                <a:tc>
                  <a:txBody>
                    <a:bodyPr/>
                    <a:lstStyle/>
                    <a:p>
                      <a:r>
                        <a:rPr lang="da-DK" sz="1400" b="0" dirty="0" smtClean="0"/>
                        <a:t>40 </a:t>
                      </a:r>
                      <a:r>
                        <a:rPr lang="da-DK" sz="1400" dirty="0" err="1" smtClean="0"/>
                        <a:t>hours</a:t>
                      </a:r>
                      <a:endParaRPr lang="da-DK" sz="1400" b="0" dirty="0"/>
                    </a:p>
                  </a:txBody>
                  <a:tcPr/>
                </a:tc>
                <a:extLst>
                  <a:ext uri="{0D108BD9-81ED-4DB2-BD59-A6C34878D82A}">
                    <a16:rowId xmlns:a16="http://schemas.microsoft.com/office/drawing/2014/main" val="277662005"/>
                  </a:ext>
                </a:extLst>
              </a:tr>
              <a:tr h="439387">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dirty="0" smtClean="0"/>
                        <a:t>100-250 students</a:t>
                      </a:r>
                      <a:endParaRPr lang="da-DK" sz="1400" b="1" dirty="0" smtClean="0"/>
                    </a:p>
                  </a:txBody>
                  <a:tcPr/>
                </a:tc>
                <a:tc>
                  <a:txBody>
                    <a:bodyPr/>
                    <a:lstStyle/>
                    <a:p>
                      <a:r>
                        <a:rPr lang="da-DK" sz="1400" dirty="0" smtClean="0"/>
                        <a:t>60 </a:t>
                      </a:r>
                      <a:r>
                        <a:rPr lang="da-DK" sz="1400" dirty="0" err="1" smtClean="0"/>
                        <a:t>hours</a:t>
                      </a:r>
                      <a:endParaRPr lang="da-DK" sz="1400" dirty="0"/>
                    </a:p>
                  </a:txBody>
                  <a:tcPr/>
                </a:tc>
                <a:extLst>
                  <a:ext uri="{0D108BD9-81ED-4DB2-BD59-A6C34878D82A}">
                    <a16:rowId xmlns:a16="http://schemas.microsoft.com/office/drawing/2014/main" val="3318807099"/>
                  </a:ext>
                </a:extLst>
              </a:tr>
              <a:tr h="498764">
                <a:tc>
                  <a:txBody>
                    <a:bodyPr/>
                    <a:lstStyle/>
                    <a:p>
                      <a:r>
                        <a:rPr lang="da-DK" sz="1400" dirty="0" smtClean="0"/>
                        <a:t>250+ students</a:t>
                      </a:r>
                      <a:endParaRPr lang="da-DK" sz="1400" b="1" dirty="0"/>
                    </a:p>
                  </a:txBody>
                  <a:tcPr/>
                </a:tc>
                <a:tc>
                  <a:txBody>
                    <a:bodyPr/>
                    <a:lstStyle/>
                    <a:p>
                      <a:r>
                        <a:rPr lang="da-DK" sz="1400" dirty="0" smtClean="0"/>
                        <a:t>80 </a:t>
                      </a:r>
                      <a:r>
                        <a:rPr lang="da-DK" sz="1400" dirty="0" err="1" smtClean="0"/>
                        <a:t>hours</a:t>
                      </a:r>
                      <a:endParaRPr lang="da-DK" sz="1400" dirty="0"/>
                    </a:p>
                  </a:txBody>
                  <a:tcPr/>
                </a:tc>
                <a:extLst>
                  <a:ext uri="{0D108BD9-81ED-4DB2-BD59-A6C34878D82A}">
                    <a16:rowId xmlns:a16="http://schemas.microsoft.com/office/drawing/2014/main" val="1836832930"/>
                  </a:ext>
                </a:extLst>
              </a:tr>
            </a:tbl>
          </a:graphicData>
        </a:graphic>
      </p:graphicFrame>
    </p:spTree>
    <p:extLst>
      <p:ext uri="{BB962C8B-B14F-4D97-AF65-F5344CB8AC3E}">
        <p14:creationId xmlns:p14="http://schemas.microsoft.com/office/powerpoint/2010/main" val="844024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4490445" cy="875969"/>
          </a:xfrm>
        </p:spPr>
        <p:txBody>
          <a:bodyPr/>
          <a:lstStyle/>
          <a:p>
            <a:r>
              <a:rPr lang="en-US" dirty="0"/>
              <a:t>Norms for supervision</a:t>
            </a:r>
            <a:endParaRPr lang="da-DK" dirty="0"/>
          </a:p>
        </p:txBody>
      </p:sp>
      <p:sp>
        <p:nvSpPr>
          <p:cNvPr id="4" name="Pladsholder til tekst 3"/>
          <p:cNvSpPr>
            <a:spLocks noGrp="1"/>
          </p:cNvSpPr>
          <p:nvPr>
            <p:ph type="body" sz="quarter" idx="12"/>
          </p:nvPr>
        </p:nvSpPr>
        <p:spPr>
          <a:xfrm>
            <a:off x="587374" y="4973052"/>
            <a:ext cx="10858391" cy="940068"/>
          </a:xfrm>
        </p:spPr>
        <p:txBody>
          <a:bodyPr>
            <a:normAutofit/>
          </a:bodyPr>
          <a:lstStyle/>
          <a:p>
            <a:pPr lvl="0" defTabSz="914318">
              <a:buBlip>
                <a:blip r:embed="rId2"/>
              </a:buBlip>
            </a:pPr>
            <a:r>
              <a:rPr lang="en-US" sz="1200" dirty="0" smtClean="0">
                <a:solidFill>
                  <a:srgbClr val="211A52"/>
                </a:solidFill>
                <a:latin typeface="Arial"/>
              </a:rPr>
              <a:t>To </a:t>
            </a:r>
            <a:r>
              <a:rPr lang="en-US" sz="1200" dirty="0">
                <a:solidFill>
                  <a:srgbClr val="211A52"/>
                </a:solidFill>
                <a:latin typeface="Arial"/>
              </a:rPr>
              <a:t>the extent that it supports the learning process of the students, supervision can be supplemented with thematic supervision seminars that correspond to 15 hours.  </a:t>
            </a:r>
          </a:p>
          <a:p>
            <a:pPr lvl="0" defTabSz="914318">
              <a:buBlip>
                <a:blip r:embed="rId2"/>
              </a:buBlip>
            </a:pPr>
            <a:r>
              <a:rPr lang="en-US" sz="1200" dirty="0">
                <a:solidFill>
                  <a:srgbClr val="211A52"/>
                </a:solidFill>
                <a:latin typeface="Arial"/>
              </a:rPr>
              <a:t> </a:t>
            </a:r>
            <a:r>
              <a:rPr lang="en-US" sz="1200" dirty="0" smtClean="0">
                <a:solidFill>
                  <a:srgbClr val="211A52"/>
                </a:solidFill>
                <a:latin typeface="Arial"/>
              </a:rPr>
              <a:t>In </a:t>
            </a:r>
            <a:r>
              <a:rPr lang="en-US" sz="1200" dirty="0">
                <a:solidFill>
                  <a:srgbClr val="211A52"/>
                </a:solidFill>
                <a:latin typeface="Arial"/>
              </a:rPr>
              <a:t>case of project re-examination, the supervisor is entitled for half of the above norms when the project is to be revised, and to a full norm, if a new project is to be written. </a:t>
            </a:r>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250125757"/>
              </p:ext>
            </p:extLst>
          </p:nvPr>
        </p:nvGraphicFramePr>
        <p:xfrm>
          <a:off x="1219200" y="1158239"/>
          <a:ext cx="9212827" cy="3463692"/>
        </p:xfrm>
        <a:graphic>
          <a:graphicData uri="http://schemas.openxmlformats.org/drawingml/2006/table">
            <a:tbl>
              <a:tblPr firstRow="1" bandRow="1">
                <a:tableStyleId>{00A15C55-8517-42AA-B614-E9B94910E393}</a:tableStyleId>
              </a:tblPr>
              <a:tblGrid>
                <a:gridCol w="1300322">
                  <a:extLst>
                    <a:ext uri="{9D8B030D-6E8A-4147-A177-3AD203B41FA5}">
                      <a16:colId xmlns:a16="http://schemas.microsoft.com/office/drawing/2014/main" val="116004897"/>
                    </a:ext>
                  </a:extLst>
                </a:gridCol>
                <a:gridCol w="1675335">
                  <a:extLst>
                    <a:ext uri="{9D8B030D-6E8A-4147-A177-3AD203B41FA5}">
                      <a16:colId xmlns:a16="http://schemas.microsoft.com/office/drawing/2014/main" val="99348743"/>
                    </a:ext>
                  </a:extLst>
                </a:gridCol>
                <a:gridCol w="1502558">
                  <a:extLst>
                    <a:ext uri="{9D8B030D-6E8A-4147-A177-3AD203B41FA5}">
                      <a16:colId xmlns:a16="http://schemas.microsoft.com/office/drawing/2014/main" val="3512506349"/>
                    </a:ext>
                  </a:extLst>
                </a:gridCol>
                <a:gridCol w="1354099">
                  <a:extLst>
                    <a:ext uri="{9D8B030D-6E8A-4147-A177-3AD203B41FA5}">
                      <a16:colId xmlns:a16="http://schemas.microsoft.com/office/drawing/2014/main" val="2703564615"/>
                    </a:ext>
                  </a:extLst>
                </a:gridCol>
                <a:gridCol w="1092166">
                  <a:extLst>
                    <a:ext uri="{9D8B030D-6E8A-4147-A177-3AD203B41FA5}">
                      <a16:colId xmlns:a16="http://schemas.microsoft.com/office/drawing/2014/main" val="1671573258"/>
                    </a:ext>
                  </a:extLst>
                </a:gridCol>
                <a:gridCol w="1192465">
                  <a:extLst>
                    <a:ext uri="{9D8B030D-6E8A-4147-A177-3AD203B41FA5}">
                      <a16:colId xmlns:a16="http://schemas.microsoft.com/office/drawing/2014/main" val="248246008"/>
                    </a:ext>
                  </a:extLst>
                </a:gridCol>
                <a:gridCol w="1095882">
                  <a:extLst>
                    <a:ext uri="{9D8B030D-6E8A-4147-A177-3AD203B41FA5}">
                      <a16:colId xmlns:a16="http://schemas.microsoft.com/office/drawing/2014/main" val="3088712647"/>
                    </a:ext>
                  </a:extLst>
                </a:gridCol>
              </a:tblGrid>
              <a:tr h="346460">
                <a:tc gridSpan="7">
                  <a:txBody>
                    <a:bodyPr/>
                    <a:lstStyle/>
                    <a:p>
                      <a:pPr algn="ctr"/>
                      <a:r>
                        <a:rPr lang="en-US" dirty="0" smtClean="0"/>
                        <a:t>Supervision hours per project as for number of students in a </a:t>
                      </a:r>
                      <a:r>
                        <a:rPr lang="en-US" dirty="0" smtClean="0"/>
                        <a:t>group incl. exam.</a:t>
                      </a:r>
                      <a:endParaRPr lang="da-DK" dirty="0"/>
                    </a:p>
                  </a:txBody>
                  <a:tcPr/>
                </a:tc>
                <a:tc hMerge="1">
                  <a:txBody>
                    <a:bodyPr/>
                    <a:lstStyle/>
                    <a:p>
                      <a:endParaRPr lang="da-DK" dirty="0"/>
                    </a:p>
                  </a:txBody>
                  <a:tcPr/>
                </a:tc>
                <a:tc hMerge="1">
                  <a:txBody>
                    <a:bodyPr/>
                    <a:lstStyle/>
                    <a:p>
                      <a:endParaRPr lang="da-DK"/>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2995381789"/>
                  </a:ext>
                </a:extLst>
              </a:tr>
              <a:tr h="346460">
                <a:tc>
                  <a:txBody>
                    <a:bodyPr/>
                    <a:lstStyle/>
                    <a:p>
                      <a:pPr algn="ctr"/>
                      <a:endParaRPr lang="da-DK" b="1" dirty="0"/>
                    </a:p>
                  </a:txBody>
                  <a:tcPr/>
                </a:tc>
                <a:tc>
                  <a:txBody>
                    <a:bodyPr/>
                    <a:lstStyle/>
                    <a:p>
                      <a:pPr algn="ctr"/>
                      <a:r>
                        <a:rPr lang="da-DK" b="1" dirty="0" smtClean="0"/>
                        <a:t>1</a:t>
                      </a:r>
                      <a:endParaRPr lang="da-DK" b="1" dirty="0"/>
                    </a:p>
                  </a:txBody>
                  <a:tcPr/>
                </a:tc>
                <a:tc>
                  <a:txBody>
                    <a:bodyPr/>
                    <a:lstStyle/>
                    <a:p>
                      <a:pPr algn="ctr"/>
                      <a:r>
                        <a:rPr lang="da-DK" b="1" dirty="0" smtClean="0"/>
                        <a:t>2</a:t>
                      </a:r>
                      <a:endParaRPr lang="da-DK" b="1" dirty="0"/>
                    </a:p>
                  </a:txBody>
                  <a:tcPr/>
                </a:tc>
                <a:tc>
                  <a:txBody>
                    <a:bodyPr/>
                    <a:lstStyle/>
                    <a:p>
                      <a:pPr algn="ctr"/>
                      <a:r>
                        <a:rPr lang="da-DK" b="1" dirty="0" smtClean="0"/>
                        <a:t>3</a:t>
                      </a:r>
                      <a:endParaRPr lang="da-DK" b="1" dirty="0"/>
                    </a:p>
                  </a:txBody>
                  <a:tcPr/>
                </a:tc>
                <a:tc>
                  <a:txBody>
                    <a:bodyPr/>
                    <a:lstStyle/>
                    <a:p>
                      <a:pPr algn="ctr"/>
                      <a:r>
                        <a:rPr lang="da-DK" b="1" dirty="0" smtClean="0"/>
                        <a:t>4</a:t>
                      </a:r>
                      <a:endParaRPr lang="da-DK" b="1" dirty="0"/>
                    </a:p>
                  </a:txBody>
                  <a:tcPr/>
                </a:tc>
                <a:tc>
                  <a:txBody>
                    <a:bodyPr/>
                    <a:lstStyle/>
                    <a:p>
                      <a:pPr algn="ctr"/>
                      <a:r>
                        <a:rPr lang="da-DK" b="1" dirty="0" smtClean="0"/>
                        <a:t>5</a:t>
                      </a:r>
                      <a:endParaRPr lang="da-DK" b="1" dirty="0"/>
                    </a:p>
                  </a:txBody>
                  <a:tcPr/>
                </a:tc>
                <a:tc>
                  <a:txBody>
                    <a:bodyPr/>
                    <a:lstStyle/>
                    <a:p>
                      <a:pPr algn="ctr"/>
                      <a:r>
                        <a:rPr lang="da-DK" b="1" dirty="0" smtClean="0"/>
                        <a:t>6</a:t>
                      </a:r>
                      <a:endParaRPr lang="da-DK" b="1" dirty="0"/>
                    </a:p>
                  </a:txBody>
                  <a:tcPr/>
                </a:tc>
                <a:extLst>
                  <a:ext uri="{0D108BD9-81ED-4DB2-BD59-A6C34878D82A}">
                    <a16:rowId xmlns:a16="http://schemas.microsoft.com/office/drawing/2014/main" val="539707345"/>
                  </a:ext>
                </a:extLst>
              </a:tr>
              <a:tr h="544964">
                <a:tc>
                  <a:txBody>
                    <a:bodyPr/>
                    <a:lstStyle/>
                    <a:p>
                      <a:r>
                        <a:rPr lang="da-DK" b="1" dirty="0" smtClean="0"/>
                        <a:t>5 ECTS</a:t>
                      </a:r>
                      <a:endParaRPr lang="da-DK" b="1" dirty="0"/>
                    </a:p>
                  </a:txBody>
                  <a:tcPr/>
                </a:tc>
                <a:tc>
                  <a:txBody>
                    <a:bodyPr/>
                    <a:lstStyle/>
                    <a:p>
                      <a:r>
                        <a:rPr lang="da-DK" dirty="0" smtClean="0"/>
                        <a:t>10</a:t>
                      </a:r>
                      <a:endParaRPr lang="da-DK" dirty="0" smtClean="0"/>
                    </a:p>
                  </a:txBody>
                  <a:tcPr/>
                </a:tc>
                <a:tc>
                  <a:txBody>
                    <a:bodyPr/>
                    <a:lstStyle/>
                    <a:p>
                      <a:r>
                        <a:rPr lang="da-DK" dirty="0" smtClean="0"/>
                        <a:t>12</a:t>
                      </a:r>
                      <a:endParaRPr lang="da-DK" dirty="0" smtClean="0"/>
                    </a:p>
                  </a:txBody>
                  <a:tcPr/>
                </a:tc>
                <a:tc>
                  <a:txBody>
                    <a:bodyPr/>
                    <a:lstStyle/>
                    <a:p>
                      <a:r>
                        <a:rPr lang="da-DK" dirty="0" smtClean="0"/>
                        <a:t>15</a:t>
                      </a:r>
                      <a:endParaRPr lang="da-DK" dirty="0"/>
                    </a:p>
                  </a:txBody>
                  <a:tcPr/>
                </a:tc>
                <a:tc>
                  <a:txBody>
                    <a:bodyPr/>
                    <a:lstStyle/>
                    <a:p>
                      <a:r>
                        <a:rPr lang="da-DK" dirty="0" smtClean="0"/>
                        <a:t>20</a:t>
                      </a:r>
                      <a:endParaRPr lang="da-DK" dirty="0"/>
                    </a:p>
                  </a:txBody>
                  <a:tcPr/>
                </a:tc>
                <a:tc>
                  <a:txBody>
                    <a:bodyPr/>
                    <a:lstStyle/>
                    <a:p>
                      <a:r>
                        <a:rPr lang="da-DK" dirty="0" smtClean="0"/>
                        <a:t>25</a:t>
                      </a:r>
                      <a:endParaRPr lang="da-DK" dirty="0"/>
                    </a:p>
                  </a:txBody>
                  <a:tcPr/>
                </a:tc>
                <a:tc>
                  <a:txBody>
                    <a:bodyPr/>
                    <a:lstStyle/>
                    <a:p>
                      <a:r>
                        <a:rPr lang="da-DK" dirty="0" smtClean="0"/>
                        <a:t>30</a:t>
                      </a:r>
                      <a:endParaRPr lang="da-DK" dirty="0"/>
                    </a:p>
                  </a:txBody>
                  <a:tcPr/>
                </a:tc>
                <a:extLst>
                  <a:ext uri="{0D108BD9-81ED-4DB2-BD59-A6C34878D82A}">
                    <a16:rowId xmlns:a16="http://schemas.microsoft.com/office/drawing/2014/main" val="3053327709"/>
                  </a:ext>
                </a:extLst>
              </a:tr>
              <a:tr h="544964">
                <a:tc>
                  <a:txBody>
                    <a:bodyPr/>
                    <a:lstStyle/>
                    <a:p>
                      <a:r>
                        <a:rPr lang="da-DK" b="1" dirty="0" smtClean="0"/>
                        <a:t>10 ECTS</a:t>
                      </a:r>
                      <a:endParaRPr lang="da-DK" b="1" dirty="0"/>
                    </a:p>
                  </a:txBody>
                  <a:tcPr/>
                </a:tc>
                <a:tc>
                  <a:txBody>
                    <a:bodyPr/>
                    <a:lstStyle/>
                    <a:p>
                      <a:r>
                        <a:rPr lang="da-DK" dirty="0" smtClean="0"/>
                        <a:t>15</a:t>
                      </a:r>
                      <a:endParaRPr lang="da-DK" dirty="0" smtClean="0"/>
                    </a:p>
                  </a:txBody>
                  <a:tcPr/>
                </a:tc>
                <a:tc>
                  <a:txBody>
                    <a:bodyPr/>
                    <a:lstStyle/>
                    <a:p>
                      <a:r>
                        <a:rPr lang="da-DK" dirty="0" smtClean="0"/>
                        <a:t>18</a:t>
                      </a:r>
                      <a:endParaRPr lang="da-DK" dirty="0" smtClean="0"/>
                    </a:p>
                  </a:txBody>
                  <a:tcPr/>
                </a:tc>
                <a:tc>
                  <a:txBody>
                    <a:bodyPr/>
                    <a:lstStyle/>
                    <a:p>
                      <a:r>
                        <a:rPr lang="da-DK" dirty="0" smtClean="0"/>
                        <a:t>20</a:t>
                      </a:r>
                      <a:endParaRPr lang="da-DK" dirty="0"/>
                    </a:p>
                  </a:txBody>
                  <a:tcPr/>
                </a:tc>
                <a:tc>
                  <a:txBody>
                    <a:bodyPr/>
                    <a:lstStyle/>
                    <a:p>
                      <a:r>
                        <a:rPr lang="da-DK" dirty="0" smtClean="0"/>
                        <a:t>25</a:t>
                      </a:r>
                      <a:endParaRPr lang="da-DK" dirty="0"/>
                    </a:p>
                  </a:txBody>
                  <a:tcPr/>
                </a:tc>
                <a:tc>
                  <a:txBody>
                    <a:bodyPr/>
                    <a:lstStyle/>
                    <a:p>
                      <a:r>
                        <a:rPr lang="da-DK" dirty="0" smtClean="0"/>
                        <a:t>30</a:t>
                      </a:r>
                      <a:endParaRPr lang="da-DK" dirty="0"/>
                    </a:p>
                  </a:txBody>
                  <a:tcPr/>
                </a:tc>
                <a:tc>
                  <a:txBody>
                    <a:bodyPr/>
                    <a:lstStyle/>
                    <a:p>
                      <a:r>
                        <a:rPr lang="da-DK" dirty="0" smtClean="0"/>
                        <a:t>35</a:t>
                      </a:r>
                      <a:endParaRPr lang="da-DK" dirty="0"/>
                    </a:p>
                  </a:txBody>
                  <a:tcPr/>
                </a:tc>
                <a:extLst>
                  <a:ext uri="{0D108BD9-81ED-4DB2-BD59-A6C34878D82A}">
                    <a16:rowId xmlns:a16="http://schemas.microsoft.com/office/drawing/2014/main" val="1698291339"/>
                  </a:ext>
                </a:extLst>
              </a:tr>
              <a:tr h="544964">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b="1" dirty="0" smtClean="0"/>
                        <a:t>15 ECTS</a:t>
                      </a:r>
                    </a:p>
                  </a:txBody>
                  <a:tcPr/>
                </a:tc>
                <a:tc>
                  <a:txBody>
                    <a:bodyPr/>
                    <a:lstStyle/>
                    <a:p>
                      <a:r>
                        <a:rPr lang="da-DK" sz="1800" dirty="0" smtClean="0"/>
                        <a:t>20</a:t>
                      </a:r>
                      <a:endParaRPr lang="da-DK" sz="1600" i="1" dirty="0"/>
                    </a:p>
                  </a:txBody>
                  <a:tcPr/>
                </a:tc>
                <a:tc>
                  <a:txBody>
                    <a:bodyPr/>
                    <a:lstStyle/>
                    <a:p>
                      <a:r>
                        <a:rPr lang="da-DK" dirty="0" smtClean="0"/>
                        <a:t>22</a:t>
                      </a:r>
                      <a:endParaRPr lang="da-DK" dirty="0"/>
                    </a:p>
                  </a:txBody>
                  <a:tcPr/>
                </a:tc>
                <a:tc>
                  <a:txBody>
                    <a:bodyPr/>
                    <a:lstStyle/>
                    <a:p>
                      <a:r>
                        <a:rPr lang="da-DK" dirty="0" smtClean="0"/>
                        <a:t>25</a:t>
                      </a:r>
                      <a:endParaRPr lang="da-DK" dirty="0"/>
                    </a:p>
                  </a:txBody>
                  <a:tcPr/>
                </a:tc>
                <a:tc>
                  <a:txBody>
                    <a:bodyPr/>
                    <a:lstStyle/>
                    <a:p>
                      <a:r>
                        <a:rPr lang="da-DK" dirty="0" smtClean="0"/>
                        <a:t>30</a:t>
                      </a:r>
                      <a:endParaRPr lang="da-DK" dirty="0"/>
                    </a:p>
                  </a:txBody>
                  <a:tcPr/>
                </a:tc>
                <a:tc>
                  <a:txBody>
                    <a:bodyPr/>
                    <a:lstStyle/>
                    <a:p>
                      <a:r>
                        <a:rPr lang="da-DK" dirty="0" smtClean="0"/>
                        <a:t>35</a:t>
                      </a:r>
                      <a:endParaRPr lang="da-DK" dirty="0"/>
                    </a:p>
                  </a:txBody>
                  <a:tcPr/>
                </a:tc>
                <a:tc>
                  <a:txBody>
                    <a:bodyPr/>
                    <a:lstStyle/>
                    <a:p>
                      <a:r>
                        <a:rPr lang="da-DK" dirty="0" smtClean="0"/>
                        <a:t>40</a:t>
                      </a:r>
                      <a:endParaRPr lang="da-DK" dirty="0"/>
                    </a:p>
                  </a:txBody>
                  <a:tcPr/>
                </a:tc>
                <a:extLst>
                  <a:ext uri="{0D108BD9-81ED-4DB2-BD59-A6C34878D82A}">
                    <a16:rowId xmlns:a16="http://schemas.microsoft.com/office/drawing/2014/main" val="2080526425"/>
                  </a:ext>
                </a:extLst>
              </a:tr>
              <a:tr h="34646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b="1" dirty="0" smtClean="0"/>
                        <a:t>20 ECTS</a:t>
                      </a:r>
                    </a:p>
                  </a:txBody>
                  <a:tcPr/>
                </a:tc>
                <a:tc>
                  <a:txBody>
                    <a:bodyPr/>
                    <a:lstStyle/>
                    <a:p>
                      <a:r>
                        <a:rPr lang="da-DK" dirty="0" smtClean="0"/>
                        <a:t>22</a:t>
                      </a:r>
                      <a:endParaRPr lang="da-DK" dirty="0"/>
                    </a:p>
                  </a:txBody>
                  <a:tcPr/>
                </a:tc>
                <a:tc>
                  <a:txBody>
                    <a:bodyPr/>
                    <a:lstStyle/>
                    <a:p>
                      <a:r>
                        <a:rPr lang="da-DK" dirty="0" smtClean="0"/>
                        <a:t>25</a:t>
                      </a:r>
                      <a:endParaRPr lang="da-DK" dirty="0"/>
                    </a:p>
                  </a:txBody>
                  <a:tcPr/>
                </a:tc>
                <a:tc>
                  <a:txBody>
                    <a:bodyPr/>
                    <a:lstStyle/>
                    <a:p>
                      <a:r>
                        <a:rPr lang="da-DK" dirty="0" smtClean="0"/>
                        <a:t>30</a:t>
                      </a:r>
                      <a:endParaRPr lang="da-DK" dirty="0"/>
                    </a:p>
                  </a:txBody>
                  <a:tcPr/>
                </a:tc>
                <a:tc>
                  <a:txBody>
                    <a:bodyPr/>
                    <a:lstStyle/>
                    <a:p>
                      <a:r>
                        <a:rPr lang="da-DK" dirty="0" smtClean="0"/>
                        <a:t>35</a:t>
                      </a:r>
                      <a:endParaRPr lang="da-DK" dirty="0"/>
                    </a:p>
                  </a:txBody>
                  <a:tcPr/>
                </a:tc>
                <a:tc>
                  <a:txBody>
                    <a:bodyPr/>
                    <a:lstStyle/>
                    <a:p>
                      <a:r>
                        <a:rPr lang="da-DK" dirty="0" smtClean="0"/>
                        <a:t>40</a:t>
                      </a:r>
                      <a:endParaRPr lang="da-DK" dirty="0"/>
                    </a:p>
                  </a:txBody>
                  <a:tcPr/>
                </a:tc>
                <a:tc>
                  <a:txBody>
                    <a:bodyPr/>
                    <a:lstStyle/>
                    <a:p>
                      <a:r>
                        <a:rPr lang="da-DK" dirty="0" smtClean="0"/>
                        <a:t>45</a:t>
                      </a:r>
                      <a:endParaRPr lang="da-DK" dirty="0"/>
                    </a:p>
                  </a:txBody>
                  <a:tcPr/>
                </a:tc>
                <a:extLst>
                  <a:ext uri="{0D108BD9-81ED-4DB2-BD59-A6C34878D82A}">
                    <a16:rowId xmlns:a16="http://schemas.microsoft.com/office/drawing/2014/main" val="1201025427"/>
                  </a:ext>
                </a:extLst>
              </a:tr>
              <a:tr h="34646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b="1" dirty="0" smtClean="0"/>
                        <a:t>25 ECTS</a:t>
                      </a:r>
                    </a:p>
                  </a:txBody>
                  <a:tcPr/>
                </a:tc>
                <a:tc>
                  <a:txBody>
                    <a:bodyPr/>
                    <a:lstStyle/>
                    <a:p>
                      <a:r>
                        <a:rPr lang="da-DK" dirty="0" smtClean="0"/>
                        <a:t>25</a:t>
                      </a:r>
                      <a:endParaRPr lang="da-DK" dirty="0"/>
                    </a:p>
                  </a:txBody>
                  <a:tcPr/>
                </a:tc>
                <a:tc>
                  <a:txBody>
                    <a:bodyPr/>
                    <a:lstStyle/>
                    <a:p>
                      <a:r>
                        <a:rPr lang="da-DK" dirty="0" smtClean="0"/>
                        <a:t>30</a:t>
                      </a:r>
                      <a:endParaRPr lang="da-DK" dirty="0"/>
                    </a:p>
                  </a:txBody>
                  <a:tcPr/>
                </a:tc>
                <a:tc>
                  <a:txBody>
                    <a:bodyPr/>
                    <a:lstStyle/>
                    <a:p>
                      <a:r>
                        <a:rPr lang="da-DK" dirty="0" smtClean="0"/>
                        <a:t>35</a:t>
                      </a:r>
                      <a:endParaRPr lang="da-DK" dirty="0"/>
                    </a:p>
                  </a:txBody>
                  <a:tcPr/>
                </a:tc>
                <a:tc>
                  <a:txBody>
                    <a:bodyPr/>
                    <a:lstStyle/>
                    <a:p>
                      <a:r>
                        <a:rPr lang="da-DK" dirty="0" smtClean="0"/>
                        <a:t>40</a:t>
                      </a:r>
                      <a:endParaRPr lang="da-DK" dirty="0"/>
                    </a:p>
                  </a:txBody>
                  <a:tcPr/>
                </a:tc>
                <a:tc>
                  <a:txBody>
                    <a:bodyPr/>
                    <a:lstStyle/>
                    <a:p>
                      <a:r>
                        <a:rPr lang="da-DK" dirty="0" smtClean="0"/>
                        <a:t>45</a:t>
                      </a:r>
                      <a:endParaRPr lang="da-DK" dirty="0"/>
                    </a:p>
                  </a:txBody>
                  <a:tcPr/>
                </a:tc>
                <a:tc>
                  <a:txBody>
                    <a:bodyPr/>
                    <a:lstStyle/>
                    <a:p>
                      <a:endParaRPr lang="da-DK" dirty="0"/>
                    </a:p>
                  </a:txBody>
                  <a:tcPr/>
                </a:tc>
                <a:extLst>
                  <a:ext uri="{0D108BD9-81ED-4DB2-BD59-A6C34878D82A}">
                    <a16:rowId xmlns:a16="http://schemas.microsoft.com/office/drawing/2014/main" val="1098163698"/>
                  </a:ext>
                </a:extLst>
              </a:tr>
              <a:tr h="348312">
                <a:tc>
                  <a:txBody>
                    <a:bodyPr/>
                    <a:lstStyle/>
                    <a:p>
                      <a:r>
                        <a:rPr lang="da-DK" b="1" dirty="0" smtClean="0"/>
                        <a:t>30 ECTS</a:t>
                      </a:r>
                      <a:endParaRPr lang="da-DK" b="1" dirty="0"/>
                    </a:p>
                  </a:txBody>
                  <a:tcPr/>
                </a:tc>
                <a:tc>
                  <a:txBody>
                    <a:bodyPr/>
                    <a:lstStyle/>
                    <a:p>
                      <a:r>
                        <a:rPr lang="da-DK" dirty="0" smtClean="0"/>
                        <a:t>30</a:t>
                      </a:r>
                      <a:endParaRPr lang="da-DK" dirty="0"/>
                    </a:p>
                  </a:txBody>
                  <a:tcPr/>
                </a:tc>
                <a:tc>
                  <a:txBody>
                    <a:bodyPr/>
                    <a:lstStyle/>
                    <a:p>
                      <a:r>
                        <a:rPr lang="da-DK" dirty="0" smtClean="0"/>
                        <a:t>35</a:t>
                      </a:r>
                      <a:endParaRPr lang="da-DK" dirty="0"/>
                    </a:p>
                  </a:txBody>
                  <a:tcPr/>
                </a:tc>
                <a:tc>
                  <a:txBody>
                    <a:bodyPr/>
                    <a:lstStyle/>
                    <a:p>
                      <a:r>
                        <a:rPr lang="da-DK" dirty="0" smtClean="0"/>
                        <a:t>40</a:t>
                      </a:r>
                      <a:endParaRPr lang="da-DK" dirty="0"/>
                    </a:p>
                  </a:txBody>
                  <a:tcPr/>
                </a:tc>
                <a:tc>
                  <a:txBody>
                    <a:bodyPr/>
                    <a:lstStyle/>
                    <a:p>
                      <a:r>
                        <a:rPr lang="da-DK" dirty="0" smtClean="0"/>
                        <a:t>45</a:t>
                      </a:r>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3634995875"/>
                  </a:ext>
                </a:extLst>
              </a:tr>
            </a:tbl>
          </a:graphicData>
        </a:graphic>
      </p:graphicFrame>
    </p:spTree>
    <p:extLst>
      <p:ext uri="{BB962C8B-B14F-4D97-AF65-F5344CB8AC3E}">
        <p14:creationId xmlns:p14="http://schemas.microsoft.com/office/powerpoint/2010/main" val="3806232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6538640" cy="949265"/>
          </a:xfrm>
        </p:spPr>
        <p:txBody>
          <a:bodyPr/>
          <a:lstStyle/>
          <a:p>
            <a:r>
              <a:rPr lang="en-US" dirty="0"/>
              <a:t>Norms for project </a:t>
            </a:r>
            <a:r>
              <a:rPr lang="en-US" dirty="0" smtClean="0"/>
              <a:t>exams</a:t>
            </a:r>
            <a:endParaRPr lang="da-DK" dirty="0"/>
          </a:p>
        </p:txBody>
      </p:sp>
      <p:sp>
        <p:nvSpPr>
          <p:cNvPr id="4" name="Pladsholder til tekst 3"/>
          <p:cNvSpPr>
            <a:spLocks noGrp="1"/>
          </p:cNvSpPr>
          <p:nvPr>
            <p:ph type="body" sz="quarter" idx="12"/>
          </p:nvPr>
        </p:nvSpPr>
        <p:spPr>
          <a:xfrm>
            <a:off x="587374" y="5102219"/>
            <a:ext cx="10085880" cy="640025"/>
          </a:xfrm>
        </p:spPr>
        <p:txBody>
          <a:bodyPr>
            <a:normAutofit/>
          </a:bodyPr>
          <a:lstStyle/>
          <a:p>
            <a:pPr lvl="0" defTabSz="914318">
              <a:buBlip>
                <a:blip r:embed="rId2"/>
              </a:buBlip>
            </a:pPr>
            <a:r>
              <a:rPr lang="en-US" sz="1200" dirty="0">
                <a:solidFill>
                  <a:srgbClr val="211A52"/>
                </a:solidFill>
                <a:latin typeface="Arial"/>
              </a:rPr>
              <a:t>For bachelor and master's theses, there must be external censorship. For other exams, internal censorship can be used.</a:t>
            </a:r>
          </a:p>
          <a:p>
            <a:pPr lvl="0" defTabSz="914318">
              <a:buBlip>
                <a:blip r:embed="rId2"/>
              </a:buBlip>
            </a:pPr>
            <a:r>
              <a:rPr lang="en-US" sz="1200" dirty="0">
                <a:solidFill>
                  <a:srgbClr val="211A52"/>
                </a:solidFill>
                <a:latin typeface="Arial"/>
              </a:rPr>
              <a:t>The ambition is that a maximum of 33% of the exams are conducted with an external censor.</a:t>
            </a:r>
          </a:p>
          <a:p>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4264604851"/>
              </p:ext>
            </p:extLst>
          </p:nvPr>
        </p:nvGraphicFramePr>
        <p:xfrm>
          <a:off x="1825148" y="1700643"/>
          <a:ext cx="8388186" cy="2644865"/>
        </p:xfrm>
        <a:graphic>
          <a:graphicData uri="http://schemas.openxmlformats.org/drawingml/2006/table">
            <a:tbl>
              <a:tblPr firstRow="1" bandRow="1">
                <a:tableStyleId>{00A15C55-8517-42AA-B614-E9B94910E393}</a:tableStyleId>
              </a:tblPr>
              <a:tblGrid>
                <a:gridCol w="1207470">
                  <a:extLst>
                    <a:ext uri="{9D8B030D-6E8A-4147-A177-3AD203B41FA5}">
                      <a16:colId xmlns:a16="http://schemas.microsoft.com/office/drawing/2014/main" val="838670409"/>
                    </a:ext>
                  </a:extLst>
                </a:gridCol>
                <a:gridCol w="1160384">
                  <a:extLst>
                    <a:ext uri="{9D8B030D-6E8A-4147-A177-3AD203B41FA5}">
                      <a16:colId xmlns:a16="http://schemas.microsoft.com/office/drawing/2014/main" val="799887497"/>
                    </a:ext>
                  </a:extLst>
                </a:gridCol>
                <a:gridCol w="1301238">
                  <a:extLst>
                    <a:ext uri="{9D8B030D-6E8A-4147-A177-3AD203B41FA5}">
                      <a16:colId xmlns:a16="http://schemas.microsoft.com/office/drawing/2014/main" val="1676270517"/>
                    </a:ext>
                  </a:extLst>
                </a:gridCol>
                <a:gridCol w="1136602">
                  <a:extLst>
                    <a:ext uri="{9D8B030D-6E8A-4147-A177-3AD203B41FA5}">
                      <a16:colId xmlns:a16="http://schemas.microsoft.com/office/drawing/2014/main" val="1435908966"/>
                    </a:ext>
                  </a:extLst>
                </a:gridCol>
                <a:gridCol w="1199408">
                  <a:extLst>
                    <a:ext uri="{9D8B030D-6E8A-4147-A177-3AD203B41FA5}">
                      <a16:colId xmlns:a16="http://schemas.microsoft.com/office/drawing/2014/main" val="2151764220"/>
                    </a:ext>
                  </a:extLst>
                </a:gridCol>
                <a:gridCol w="1191542">
                  <a:extLst>
                    <a:ext uri="{9D8B030D-6E8A-4147-A177-3AD203B41FA5}">
                      <a16:colId xmlns:a16="http://schemas.microsoft.com/office/drawing/2014/main" val="1250402599"/>
                    </a:ext>
                  </a:extLst>
                </a:gridCol>
                <a:gridCol w="1191542">
                  <a:extLst>
                    <a:ext uri="{9D8B030D-6E8A-4147-A177-3AD203B41FA5}">
                      <a16:colId xmlns:a16="http://schemas.microsoft.com/office/drawing/2014/main" val="1350551441"/>
                    </a:ext>
                  </a:extLst>
                </a:gridCol>
              </a:tblGrid>
              <a:tr h="370840">
                <a:tc gridSpan="7">
                  <a:txBody>
                    <a:bodyPr/>
                    <a:lstStyle/>
                    <a:p>
                      <a:pPr algn="ctr"/>
                      <a:r>
                        <a:rPr lang="en-US" sz="1600" dirty="0" smtClean="0"/>
                        <a:t>The specified time is in minutes per exam</a:t>
                      </a:r>
                      <a:endParaRPr lang="da-DK" sz="1600"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863841897"/>
                  </a:ext>
                </a:extLst>
              </a:tr>
              <a:tr h="346263">
                <a:tc>
                  <a:txBody>
                    <a:bodyPr/>
                    <a:lstStyle/>
                    <a:p>
                      <a:endParaRPr lang="da-DK" sz="1400" dirty="0"/>
                    </a:p>
                  </a:txBody>
                  <a:tcPr/>
                </a:tc>
                <a:tc>
                  <a:txBody>
                    <a:bodyPr/>
                    <a:lstStyle/>
                    <a:p>
                      <a:r>
                        <a:rPr lang="da-DK" sz="1400" b="1" dirty="0" smtClean="0"/>
                        <a:t>1 stud.</a:t>
                      </a:r>
                      <a:endParaRPr lang="da-DK" sz="1400" b="1" dirty="0"/>
                    </a:p>
                  </a:txBody>
                  <a:tcPr/>
                </a:tc>
                <a:tc>
                  <a:txBody>
                    <a:bodyPr/>
                    <a:lstStyle/>
                    <a:p>
                      <a:r>
                        <a:rPr lang="da-DK" sz="1400" b="1" dirty="0" smtClean="0"/>
                        <a:t>2 stud.</a:t>
                      </a:r>
                      <a:endParaRPr lang="da-DK" sz="1400" b="1"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3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4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5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6+ stud.</a:t>
                      </a:r>
                    </a:p>
                  </a:txBody>
                  <a:tcPr/>
                </a:tc>
                <a:extLst>
                  <a:ext uri="{0D108BD9-81ED-4DB2-BD59-A6C34878D82A}">
                    <a16:rowId xmlns:a16="http://schemas.microsoft.com/office/drawing/2014/main" val="277662005"/>
                  </a:ext>
                </a:extLst>
              </a:tr>
              <a:tr h="314697">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5 ECTS</a:t>
                      </a:r>
                    </a:p>
                  </a:txBody>
                  <a:tcPr/>
                </a:tc>
                <a:tc>
                  <a:txBody>
                    <a:bodyPr/>
                    <a:lstStyle/>
                    <a:p>
                      <a:r>
                        <a:rPr lang="da-DK" sz="1400" dirty="0" smtClean="0"/>
                        <a:t>20</a:t>
                      </a:r>
                      <a:endParaRPr lang="da-DK" sz="1400" dirty="0"/>
                    </a:p>
                  </a:txBody>
                  <a:tcPr/>
                </a:tc>
                <a:tc>
                  <a:txBody>
                    <a:bodyPr/>
                    <a:lstStyle/>
                    <a:p>
                      <a:r>
                        <a:rPr lang="da-DK" sz="1400" dirty="0" smtClean="0"/>
                        <a:t>30</a:t>
                      </a:r>
                      <a:endParaRPr lang="da-DK" sz="1400" dirty="0"/>
                    </a:p>
                  </a:txBody>
                  <a:tcPr/>
                </a:tc>
                <a:tc>
                  <a:txBody>
                    <a:bodyPr/>
                    <a:lstStyle/>
                    <a:p>
                      <a:r>
                        <a:rPr lang="da-DK" sz="1400" dirty="0" smtClean="0"/>
                        <a:t>45</a:t>
                      </a:r>
                      <a:endParaRPr lang="da-DK" sz="1400"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60</a:t>
                      </a:r>
                      <a:endParaRPr lang="da-DK" sz="1400" dirty="0"/>
                    </a:p>
                  </a:txBody>
                  <a:tcPr/>
                </a:tc>
                <a:extLst>
                  <a:ext uri="{0D108BD9-81ED-4DB2-BD59-A6C34878D82A}">
                    <a16:rowId xmlns:a16="http://schemas.microsoft.com/office/drawing/2014/main" val="3318807099"/>
                  </a:ext>
                </a:extLst>
              </a:tr>
              <a:tr h="350322">
                <a:tc>
                  <a:txBody>
                    <a:bodyPr/>
                    <a:lstStyle/>
                    <a:p>
                      <a:r>
                        <a:rPr lang="da-DK" sz="1400" b="1" dirty="0" smtClean="0"/>
                        <a:t>10 ECTS</a:t>
                      </a:r>
                      <a:endParaRPr lang="da-DK" sz="1400" b="1" dirty="0"/>
                    </a:p>
                  </a:txBody>
                  <a:tcPr/>
                </a:tc>
                <a:tc>
                  <a:txBody>
                    <a:bodyPr/>
                    <a:lstStyle/>
                    <a:p>
                      <a:r>
                        <a:rPr lang="da-DK" sz="1400" dirty="0" smtClean="0"/>
                        <a:t>20</a:t>
                      </a:r>
                      <a:endParaRPr lang="da-DK" sz="1400" dirty="0"/>
                    </a:p>
                  </a:txBody>
                  <a:tcPr/>
                </a:tc>
                <a:tc>
                  <a:txBody>
                    <a:bodyPr/>
                    <a:lstStyle/>
                    <a:p>
                      <a:r>
                        <a:rPr lang="da-DK" sz="1400" dirty="0" smtClean="0"/>
                        <a:t>30</a:t>
                      </a:r>
                      <a:endParaRPr lang="da-DK" sz="1400" dirty="0"/>
                    </a:p>
                  </a:txBody>
                  <a:tcPr/>
                </a:tc>
                <a:tc>
                  <a:txBody>
                    <a:bodyPr/>
                    <a:lstStyle/>
                    <a:p>
                      <a:r>
                        <a:rPr lang="da-DK" sz="1400" dirty="0" smtClean="0"/>
                        <a:t>45</a:t>
                      </a:r>
                      <a:endParaRPr lang="da-DK" sz="1400"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75</a:t>
                      </a:r>
                      <a:endParaRPr lang="da-DK" sz="1400" dirty="0"/>
                    </a:p>
                  </a:txBody>
                  <a:tcPr/>
                </a:tc>
                <a:extLst>
                  <a:ext uri="{0D108BD9-81ED-4DB2-BD59-A6C34878D82A}">
                    <a16:rowId xmlns:a16="http://schemas.microsoft.com/office/drawing/2014/main" val="1836832930"/>
                  </a:ext>
                </a:extLst>
              </a:tr>
              <a:tr h="320633">
                <a:tc>
                  <a:txBody>
                    <a:bodyPr/>
                    <a:lstStyle/>
                    <a:p>
                      <a:r>
                        <a:rPr lang="da-DK" sz="1400" b="1" dirty="0" smtClean="0"/>
                        <a:t>15 ECTS</a:t>
                      </a:r>
                      <a:endParaRPr lang="da-DK" sz="1400" b="1" dirty="0"/>
                    </a:p>
                  </a:txBody>
                  <a:tcPr/>
                </a:tc>
                <a:tc>
                  <a:txBody>
                    <a:bodyPr/>
                    <a:lstStyle/>
                    <a:p>
                      <a:r>
                        <a:rPr lang="da-DK" sz="1400" dirty="0" smtClean="0"/>
                        <a:t>30</a:t>
                      </a:r>
                      <a:endParaRPr lang="da-DK" sz="1400"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60</a:t>
                      </a:r>
                      <a:endParaRPr lang="da-DK" sz="1400" dirty="0"/>
                    </a:p>
                  </a:txBody>
                  <a:tcPr/>
                </a:tc>
                <a:tc>
                  <a:txBody>
                    <a:bodyPr/>
                    <a:lstStyle/>
                    <a:p>
                      <a:r>
                        <a:rPr lang="da-DK" sz="1400" dirty="0" smtClean="0"/>
                        <a:t>75</a:t>
                      </a:r>
                      <a:endParaRPr lang="da-DK" sz="1400" dirty="0"/>
                    </a:p>
                  </a:txBody>
                  <a:tcPr/>
                </a:tc>
                <a:tc>
                  <a:txBody>
                    <a:bodyPr/>
                    <a:lstStyle/>
                    <a:p>
                      <a:r>
                        <a:rPr lang="da-DK" sz="1400" dirty="0" smtClean="0"/>
                        <a:t>90</a:t>
                      </a:r>
                      <a:endParaRPr lang="da-DK" sz="1400" dirty="0"/>
                    </a:p>
                  </a:txBody>
                  <a:tcPr/>
                </a:tc>
                <a:extLst>
                  <a:ext uri="{0D108BD9-81ED-4DB2-BD59-A6C34878D82A}">
                    <a16:rowId xmlns:a16="http://schemas.microsoft.com/office/drawing/2014/main" val="822646553"/>
                  </a:ext>
                </a:extLst>
              </a:tr>
              <a:tr h="332510">
                <a:tc>
                  <a:txBody>
                    <a:bodyPr/>
                    <a:lstStyle/>
                    <a:p>
                      <a:r>
                        <a:rPr lang="da-DK" sz="1400" b="1" dirty="0" smtClean="0"/>
                        <a:t>20 ECTS</a:t>
                      </a:r>
                      <a:endParaRPr lang="da-DK" sz="1400" b="1"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60</a:t>
                      </a:r>
                      <a:endParaRPr lang="da-DK" sz="1400" dirty="0"/>
                    </a:p>
                  </a:txBody>
                  <a:tcPr/>
                </a:tc>
                <a:tc>
                  <a:txBody>
                    <a:bodyPr/>
                    <a:lstStyle/>
                    <a:p>
                      <a:r>
                        <a:rPr lang="da-DK" sz="1400" dirty="0" smtClean="0"/>
                        <a:t>75</a:t>
                      </a:r>
                      <a:endParaRPr lang="da-DK" sz="1400" dirty="0"/>
                    </a:p>
                  </a:txBody>
                  <a:tcPr/>
                </a:tc>
                <a:tc>
                  <a:txBody>
                    <a:bodyPr/>
                    <a:lstStyle/>
                    <a:p>
                      <a:r>
                        <a:rPr lang="da-DK" sz="1400" dirty="0" smtClean="0"/>
                        <a:t>90</a:t>
                      </a:r>
                      <a:endParaRPr lang="da-DK" sz="1400" dirty="0"/>
                    </a:p>
                  </a:txBody>
                  <a:tcPr/>
                </a:tc>
                <a:tc>
                  <a:txBody>
                    <a:bodyPr/>
                    <a:lstStyle/>
                    <a:p>
                      <a:r>
                        <a:rPr lang="da-DK" sz="1400" dirty="0" smtClean="0"/>
                        <a:t>120</a:t>
                      </a:r>
                      <a:endParaRPr lang="da-DK" sz="1400" dirty="0"/>
                    </a:p>
                  </a:txBody>
                  <a:tcPr/>
                </a:tc>
                <a:extLst>
                  <a:ext uri="{0D108BD9-81ED-4DB2-BD59-A6C34878D82A}">
                    <a16:rowId xmlns:a16="http://schemas.microsoft.com/office/drawing/2014/main" val="4162006112"/>
                  </a:ext>
                </a:extLst>
              </a:tr>
              <a:tr h="181187">
                <a:tc>
                  <a:txBody>
                    <a:bodyPr/>
                    <a:lstStyle/>
                    <a:p>
                      <a:r>
                        <a:rPr lang="da-DK" sz="1400" b="1" dirty="0" smtClean="0"/>
                        <a:t>25 ECTS</a:t>
                      </a:r>
                      <a:endParaRPr lang="da-DK" sz="1400" b="1"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75</a:t>
                      </a:r>
                      <a:endParaRPr lang="da-DK" sz="1400" dirty="0"/>
                    </a:p>
                  </a:txBody>
                  <a:tcPr/>
                </a:tc>
                <a:tc>
                  <a:txBody>
                    <a:bodyPr/>
                    <a:lstStyle/>
                    <a:p>
                      <a:r>
                        <a:rPr lang="da-DK" sz="1400" dirty="0" smtClean="0"/>
                        <a:t>90</a:t>
                      </a:r>
                      <a:endParaRPr lang="da-DK" sz="1400" dirty="0"/>
                    </a:p>
                  </a:txBody>
                  <a:tcPr/>
                </a:tc>
                <a:tc>
                  <a:txBody>
                    <a:bodyPr/>
                    <a:lstStyle/>
                    <a:p>
                      <a:r>
                        <a:rPr lang="da-DK" sz="1400" dirty="0" smtClean="0"/>
                        <a:t>120</a:t>
                      </a:r>
                      <a:endParaRPr lang="da-DK" sz="1400" dirty="0"/>
                    </a:p>
                  </a:txBody>
                  <a:tcPr/>
                </a:tc>
                <a:tc>
                  <a:txBody>
                    <a:bodyPr/>
                    <a:lstStyle/>
                    <a:p>
                      <a:endParaRPr lang="da-DK" sz="1400" dirty="0"/>
                    </a:p>
                  </a:txBody>
                  <a:tcPr/>
                </a:tc>
                <a:extLst>
                  <a:ext uri="{0D108BD9-81ED-4DB2-BD59-A6C34878D82A}">
                    <a16:rowId xmlns:a16="http://schemas.microsoft.com/office/drawing/2014/main" val="1947222681"/>
                  </a:ext>
                </a:extLst>
              </a:tr>
              <a:tr h="123613">
                <a:tc>
                  <a:txBody>
                    <a:bodyPr/>
                    <a:lstStyle/>
                    <a:p>
                      <a:r>
                        <a:rPr lang="da-DK" sz="1400" b="1" dirty="0" smtClean="0"/>
                        <a:t>30 ECTS</a:t>
                      </a:r>
                      <a:endParaRPr lang="da-DK" sz="1400" b="1" dirty="0"/>
                    </a:p>
                  </a:txBody>
                  <a:tcPr/>
                </a:tc>
                <a:tc>
                  <a:txBody>
                    <a:bodyPr/>
                    <a:lstStyle/>
                    <a:p>
                      <a:r>
                        <a:rPr lang="da-DK" sz="1400" dirty="0" smtClean="0"/>
                        <a:t>60</a:t>
                      </a:r>
                      <a:endParaRPr lang="da-DK" sz="1400" dirty="0"/>
                    </a:p>
                  </a:txBody>
                  <a:tcPr/>
                </a:tc>
                <a:tc>
                  <a:txBody>
                    <a:bodyPr/>
                    <a:lstStyle/>
                    <a:p>
                      <a:r>
                        <a:rPr lang="da-DK" sz="1400" dirty="0" smtClean="0"/>
                        <a:t>75</a:t>
                      </a:r>
                      <a:endParaRPr lang="da-DK" sz="1400" dirty="0"/>
                    </a:p>
                  </a:txBody>
                  <a:tcPr/>
                </a:tc>
                <a:tc>
                  <a:txBody>
                    <a:bodyPr/>
                    <a:lstStyle/>
                    <a:p>
                      <a:r>
                        <a:rPr lang="da-DK" sz="1400" dirty="0" smtClean="0"/>
                        <a:t>90</a:t>
                      </a:r>
                      <a:endParaRPr lang="da-DK" sz="1400" dirty="0"/>
                    </a:p>
                  </a:txBody>
                  <a:tcPr/>
                </a:tc>
                <a:tc>
                  <a:txBody>
                    <a:bodyPr/>
                    <a:lstStyle/>
                    <a:p>
                      <a:r>
                        <a:rPr lang="da-DK" sz="1400" dirty="0" smtClean="0"/>
                        <a:t>120</a:t>
                      </a:r>
                      <a:endParaRPr lang="da-DK" sz="1400" dirty="0"/>
                    </a:p>
                  </a:txBody>
                  <a:tcPr/>
                </a:tc>
                <a:tc>
                  <a:txBody>
                    <a:bodyPr/>
                    <a:lstStyle/>
                    <a:p>
                      <a:endParaRPr lang="da-DK" sz="1400" dirty="0"/>
                    </a:p>
                  </a:txBody>
                  <a:tcPr/>
                </a:tc>
                <a:tc>
                  <a:txBody>
                    <a:bodyPr/>
                    <a:lstStyle/>
                    <a:p>
                      <a:endParaRPr lang="da-DK" sz="1400" dirty="0"/>
                    </a:p>
                  </a:txBody>
                  <a:tcPr/>
                </a:tc>
                <a:extLst>
                  <a:ext uri="{0D108BD9-81ED-4DB2-BD59-A6C34878D82A}">
                    <a16:rowId xmlns:a16="http://schemas.microsoft.com/office/drawing/2014/main" val="2958965134"/>
                  </a:ext>
                </a:extLst>
              </a:tr>
            </a:tbl>
          </a:graphicData>
        </a:graphic>
      </p:graphicFrame>
    </p:spTree>
    <p:extLst>
      <p:ext uri="{BB962C8B-B14F-4D97-AF65-F5344CB8AC3E}">
        <p14:creationId xmlns:p14="http://schemas.microsoft.com/office/powerpoint/2010/main" val="1493156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4"/>
            <a:ext cx="9597150" cy="980796"/>
          </a:xfrm>
        </p:spPr>
        <p:txBody>
          <a:bodyPr/>
          <a:lstStyle/>
          <a:p>
            <a:r>
              <a:rPr lang="en-US" dirty="0" smtClean="0"/>
              <a:t>Norms for internal censorship in project exams</a:t>
            </a:r>
            <a:endParaRPr lang="en-US" dirty="0"/>
          </a:p>
        </p:txBody>
      </p:sp>
      <p:sp>
        <p:nvSpPr>
          <p:cNvPr id="4" name="Pladsholder til tekst 3"/>
          <p:cNvSpPr>
            <a:spLocks noGrp="1"/>
          </p:cNvSpPr>
          <p:nvPr>
            <p:ph type="body" sz="quarter" idx="12"/>
          </p:nvPr>
        </p:nvSpPr>
        <p:spPr>
          <a:xfrm>
            <a:off x="587374" y="5058241"/>
            <a:ext cx="10748032" cy="429818"/>
          </a:xfrm>
        </p:spPr>
        <p:txBody>
          <a:bodyPr>
            <a:normAutofit/>
          </a:bodyPr>
          <a:lstStyle/>
          <a:p>
            <a:pPr lvl="0" defTabSz="914318">
              <a:buBlip>
                <a:blip r:embed="rId2"/>
              </a:buBlip>
            </a:pPr>
            <a:r>
              <a:rPr lang="en-US" sz="1200" dirty="0" smtClean="0">
                <a:solidFill>
                  <a:srgbClr val="211A52"/>
                </a:solidFill>
                <a:latin typeface="Arial"/>
              </a:rPr>
              <a:t>The </a:t>
            </a:r>
            <a:r>
              <a:rPr lang="en-US" sz="1200" dirty="0">
                <a:solidFill>
                  <a:srgbClr val="211A52"/>
                </a:solidFill>
                <a:latin typeface="Arial"/>
              </a:rPr>
              <a:t>specified time includes reading project </a:t>
            </a:r>
            <a:r>
              <a:rPr lang="en-US" sz="1200" dirty="0" smtClean="0">
                <a:solidFill>
                  <a:srgbClr val="211A52"/>
                </a:solidFill>
                <a:latin typeface="Arial"/>
              </a:rPr>
              <a:t>and the exam itself.</a:t>
            </a:r>
            <a:endParaRPr lang="da-DK" sz="1200" dirty="0">
              <a:solidFill>
                <a:srgbClr val="211A52"/>
              </a:solidFill>
              <a:latin typeface="Arial"/>
            </a:endParaRPr>
          </a:p>
          <a:p>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2182562133"/>
              </p:ext>
            </p:extLst>
          </p:nvPr>
        </p:nvGraphicFramePr>
        <p:xfrm>
          <a:off x="1765036" y="1747026"/>
          <a:ext cx="8388186" cy="2644865"/>
        </p:xfrm>
        <a:graphic>
          <a:graphicData uri="http://schemas.openxmlformats.org/drawingml/2006/table">
            <a:tbl>
              <a:tblPr firstRow="1" bandRow="1">
                <a:tableStyleId>{00A15C55-8517-42AA-B614-E9B94910E393}</a:tableStyleId>
              </a:tblPr>
              <a:tblGrid>
                <a:gridCol w="1207470">
                  <a:extLst>
                    <a:ext uri="{9D8B030D-6E8A-4147-A177-3AD203B41FA5}">
                      <a16:colId xmlns:a16="http://schemas.microsoft.com/office/drawing/2014/main" val="838670409"/>
                    </a:ext>
                  </a:extLst>
                </a:gridCol>
                <a:gridCol w="1160384">
                  <a:extLst>
                    <a:ext uri="{9D8B030D-6E8A-4147-A177-3AD203B41FA5}">
                      <a16:colId xmlns:a16="http://schemas.microsoft.com/office/drawing/2014/main" val="799887497"/>
                    </a:ext>
                  </a:extLst>
                </a:gridCol>
                <a:gridCol w="1301238">
                  <a:extLst>
                    <a:ext uri="{9D8B030D-6E8A-4147-A177-3AD203B41FA5}">
                      <a16:colId xmlns:a16="http://schemas.microsoft.com/office/drawing/2014/main" val="1676270517"/>
                    </a:ext>
                  </a:extLst>
                </a:gridCol>
                <a:gridCol w="1136602">
                  <a:extLst>
                    <a:ext uri="{9D8B030D-6E8A-4147-A177-3AD203B41FA5}">
                      <a16:colId xmlns:a16="http://schemas.microsoft.com/office/drawing/2014/main" val="1435908966"/>
                    </a:ext>
                  </a:extLst>
                </a:gridCol>
                <a:gridCol w="1199408">
                  <a:extLst>
                    <a:ext uri="{9D8B030D-6E8A-4147-A177-3AD203B41FA5}">
                      <a16:colId xmlns:a16="http://schemas.microsoft.com/office/drawing/2014/main" val="2151764220"/>
                    </a:ext>
                  </a:extLst>
                </a:gridCol>
                <a:gridCol w="1191542">
                  <a:extLst>
                    <a:ext uri="{9D8B030D-6E8A-4147-A177-3AD203B41FA5}">
                      <a16:colId xmlns:a16="http://schemas.microsoft.com/office/drawing/2014/main" val="1250402599"/>
                    </a:ext>
                  </a:extLst>
                </a:gridCol>
                <a:gridCol w="1191542">
                  <a:extLst>
                    <a:ext uri="{9D8B030D-6E8A-4147-A177-3AD203B41FA5}">
                      <a16:colId xmlns:a16="http://schemas.microsoft.com/office/drawing/2014/main" val="1350551441"/>
                    </a:ext>
                  </a:extLst>
                </a:gridCol>
              </a:tblGrid>
              <a:tr h="370840">
                <a:tc gridSpan="7">
                  <a:txBody>
                    <a:bodyPr/>
                    <a:lstStyle/>
                    <a:p>
                      <a:pPr algn="ctr"/>
                      <a:r>
                        <a:rPr lang="en-US" sz="1600" dirty="0" smtClean="0"/>
                        <a:t>The specified time is in hours per</a:t>
                      </a:r>
                      <a:r>
                        <a:rPr lang="en-US" sz="1600" baseline="0" dirty="0" smtClean="0"/>
                        <a:t> exam</a:t>
                      </a:r>
                      <a:endParaRPr lang="da-DK" sz="1600"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863841897"/>
                  </a:ext>
                </a:extLst>
              </a:tr>
              <a:tr h="346263">
                <a:tc>
                  <a:txBody>
                    <a:bodyPr/>
                    <a:lstStyle/>
                    <a:p>
                      <a:endParaRPr lang="da-DK" sz="1400" dirty="0"/>
                    </a:p>
                  </a:txBody>
                  <a:tcPr/>
                </a:tc>
                <a:tc>
                  <a:txBody>
                    <a:bodyPr/>
                    <a:lstStyle/>
                    <a:p>
                      <a:r>
                        <a:rPr lang="da-DK" sz="1400" b="1" dirty="0" smtClean="0"/>
                        <a:t>1 stud.</a:t>
                      </a:r>
                      <a:endParaRPr lang="da-DK" sz="1400" b="1" dirty="0"/>
                    </a:p>
                  </a:txBody>
                  <a:tcPr/>
                </a:tc>
                <a:tc>
                  <a:txBody>
                    <a:bodyPr/>
                    <a:lstStyle/>
                    <a:p>
                      <a:r>
                        <a:rPr lang="da-DK" sz="1400" b="1" dirty="0" smtClean="0"/>
                        <a:t>2 stud.</a:t>
                      </a:r>
                      <a:endParaRPr lang="da-DK" sz="1400" b="1"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3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4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5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6+ stud.</a:t>
                      </a:r>
                    </a:p>
                  </a:txBody>
                  <a:tcPr/>
                </a:tc>
                <a:extLst>
                  <a:ext uri="{0D108BD9-81ED-4DB2-BD59-A6C34878D82A}">
                    <a16:rowId xmlns:a16="http://schemas.microsoft.com/office/drawing/2014/main" val="277662005"/>
                  </a:ext>
                </a:extLst>
              </a:tr>
              <a:tr h="314697">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5 ECTS</a:t>
                      </a:r>
                    </a:p>
                  </a:txBody>
                  <a:tcPr/>
                </a:tc>
                <a:tc>
                  <a:txBody>
                    <a:bodyPr/>
                    <a:lstStyle/>
                    <a:p>
                      <a:r>
                        <a:rPr lang="da-DK" sz="1400" dirty="0" smtClean="0"/>
                        <a:t>1,5</a:t>
                      </a:r>
                      <a:endParaRPr lang="da-DK" sz="1400" dirty="0"/>
                    </a:p>
                  </a:txBody>
                  <a:tcPr/>
                </a:tc>
                <a:tc>
                  <a:txBody>
                    <a:bodyPr/>
                    <a:lstStyle/>
                    <a:p>
                      <a:r>
                        <a:rPr lang="da-DK" sz="1400" dirty="0" smtClean="0"/>
                        <a:t>2</a:t>
                      </a:r>
                      <a:endParaRPr lang="da-DK" sz="1400" dirty="0"/>
                    </a:p>
                  </a:txBody>
                  <a:tcPr/>
                </a:tc>
                <a:tc>
                  <a:txBody>
                    <a:bodyPr/>
                    <a:lstStyle/>
                    <a:p>
                      <a:r>
                        <a:rPr lang="da-DK" sz="1400" dirty="0" smtClean="0"/>
                        <a:t>2,5</a:t>
                      </a:r>
                      <a:endParaRPr lang="da-DK" sz="1400" dirty="0"/>
                    </a:p>
                  </a:txBody>
                  <a:tcPr/>
                </a:tc>
                <a:tc>
                  <a:txBody>
                    <a:bodyPr/>
                    <a:lstStyle/>
                    <a:p>
                      <a:r>
                        <a:rPr lang="da-DK" sz="1400" dirty="0" smtClean="0"/>
                        <a:t>3</a:t>
                      </a:r>
                      <a:endParaRPr lang="da-DK" sz="1400" dirty="0"/>
                    </a:p>
                  </a:txBody>
                  <a:tcPr/>
                </a:tc>
                <a:tc>
                  <a:txBody>
                    <a:bodyPr/>
                    <a:lstStyle/>
                    <a:p>
                      <a:r>
                        <a:rPr lang="da-DK" sz="1400" dirty="0" smtClean="0"/>
                        <a:t>4</a:t>
                      </a:r>
                      <a:endParaRPr lang="da-DK" sz="1400" dirty="0"/>
                    </a:p>
                  </a:txBody>
                  <a:tcPr/>
                </a:tc>
                <a:tc>
                  <a:txBody>
                    <a:bodyPr/>
                    <a:lstStyle/>
                    <a:p>
                      <a:r>
                        <a:rPr lang="da-DK" sz="1400" dirty="0" smtClean="0"/>
                        <a:t>5</a:t>
                      </a:r>
                      <a:endParaRPr lang="da-DK" sz="1400" dirty="0"/>
                    </a:p>
                  </a:txBody>
                  <a:tcPr/>
                </a:tc>
                <a:extLst>
                  <a:ext uri="{0D108BD9-81ED-4DB2-BD59-A6C34878D82A}">
                    <a16:rowId xmlns:a16="http://schemas.microsoft.com/office/drawing/2014/main" val="3318807099"/>
                  </a:ext>
                </a:extLst>
              </a:tr>
              <a:tr h="350322">
                <a:tc>
                  <a:txBody>
                    <a:bodyPr/>
                    <a:lstStyle/>
                    <a:p>
                      <a:r>
                        <a:rPr lang="da-DK" sz="1400" b="1" dirty="0" smtClean="0"/>
                        <a:t>10 ECTS</a:t>
                      </a:r>
                      <a:endParaRPr lang="da-DK" sz="1400" b="1" dirty="0"/>
                    </a:p>
                  </a:txBody>
                  <a:tcPr/>
                </a:tc>
                <a:tc>
                  <a:txBody>
                    <a:bodyPr/>
                    <a:lstStyle/>
                    <a:p>
                      <a:r>
                        <a:rPr lang="da-DK" sz="1400" dirty="0" smtClean="0"/>
                        <a:t>2,5</a:t>
                      </a:r>
                      <a:endParaRPr lang="da-DK" sz="1400" dirty="0"/>
                    </a:p>
                  </a:txBody>
                  <a:tcPr/>
                </a:tc>
                <a:tc>
                  <a:txBody>
                    <a:bodyPr/>
                    <a:lstStyle/>
                    <a:p>
                      <a:r>
                        <a:rPr lang="da-DK" sz="1400" dirty="0" smtClean="0"/>
                        <a:t>3</a:t>
                      </a:r>
                      <a:endParaRPr lang="da-DK" sz="1400" dirty="0"/>
                    </a:p>
                  </a:txBody>
                  <a:tcPr/>
                </a:tc>
                <a:tc>
                  <a:txBody>
                    <a:bodyPr/>
                    <a:lstStyle/>
                    <a:p>
                      <a:r>
                        <a:rPr lang="da-DK" sz="1400" dirty="0" smtClean="0"/>
                        <a:t>3,5</a:t>
                      </a:r>
                      <a:endParaRPr lang="da-DK" sz="1400" dirty="0"/>
                    </a:p>
                  </a:txBody>
                  <a:tcPr/>
                </a:tc>
                <a:tc>
                  <a:txBody>
                    <a:bodyPr/>
                    <a:lstStyle/>
                    <a:p>
                      <a:r>
                        <a:rPr lang="da-DK" sz="1400" dirty="0" smtClean="0"/>
                        <a:t>4</a:t>
                      </a:r>
                      <a:endParaRPr lang="da-DK" sz="1400" dirty="0"/>
                    </a:p>
                  </a:txBody>
                  <a:tcPr/>
                </a:tc>
                <a:tc>
                  <a:txBody>
                    <a:bodyPr/>
                    <a:lstStyle/>
                    <a:p>
                      <a:r>
                        <a:rPr lang="da-DK" sz="1400" dirty="0" smtClean="0"/>
                        <a:t>5</a:t>
                      </a:r>
                      <a:endParaRPr lang="da-DK" sz="1400" dirty="0"/>
                    </a:p>
                  </a:txBody>
                  <a:tcPr/>
                </a:tc>
                <a:tc>
                  <a:txBody>
                    <a:bodyPr/>
                    <a:lstStyle/>
                    <a:p>
                      <a:r>
                        <a:rPr lang="da-DK" sz="1400" dirty="0" smtClean="0"/>
                        <a:t>6</a:t>
                      </a:r>
                      <a:endParaRPr lang="da-DK" sz="1400" dirty="0"/>
                    </a:p>
                  </a:txBody>
                  <a:tcPr/>
                </a:tc>
                <a:extLst>
                  <a:ext uri="{0D108BD9-81ED-4DB2-BD59-A6C34878D82A}">
                    <a16:rowId xmlns:a16="http://schemas.microsoft.com/office/drawing/2014/main" val="1836832930"/>
                  </a:ext>
                </a:extLst>
              </a:tr>
              <a:tr h="320633">
                <a:tc>
                  <a:txBody>
                    <a:bodyPr/>
                    <a:lstStyle/>
                    <a:p>
                      <a:r>
                        <a:rPr lang="da-DK" sz="1400" b="1" dirty="0" smtClean="0"/>
                        <a:t>15 ECTS</a:t>
                      </a:r>
                      <a:endParaRPr lang="da-DK" sz="1400" b="1" dirty="0"/>
                    </a:p>
                  </a:txBody>
                  <a:tcPr/>
                </a:tc>
                <a:tc>
                  <a:txBody>
                    <a:bodyPr/>
                    <a:lstStyle/>
                    <a:p>
                      <a:r>
                        <a:rPr lang="da-DK" sz="1400" dirty="0" smtClean="0"/>
                        <a:t>3</a:t>
                      </a:r>
                      <a:endParaRPr lang="da-DK" sz="1400" dirty="0"/>
                    </a:p>
                  </a:txBody>
                  <a:tcPr/>
                </a:tc>
                <a:tc>
                  <a:txBody>
                    <a:bodyPr/>
                    <a:lstStyle/>
                    <a:p>
                      <a:r>
                        <a:rPr lang="da-DK" sz="1400" dirty="0" smtClean="0"/>
                        <a:t>3,5</a:t>
                      </a:r>
                      <a:endParaRPr lang="da-DK" sz="1400" dirty="0"/>
                    </a:p>
                  </a:txBody>
                  <a:tcPr/>
                </a:tc>
                <a:tc>
                  <a:txBody>
                    <a:bodyPr/>
                    <a:lstStyle/>
                    <a:p>
                      <a:r>
                        <a:rPr lang="da-DK" sz="1400" dirty="0" smtClean="0"/>
                        <a:t>4</a:t>
                      </a:r>
                      <a:endParaRPr lang="da-DK" sz="1400" dirty="0"/>
                    </a:p>
                  </a:txBody>
                  <a:tcPr/>
                </a:tc>
                <a:tc>
                  <a:txBody>
                    <a:bodyPr/>
                    <a:lstStyle/>
                    <a:p>
                      <a:r>
                        <a:rPr lang="da-DK" sz="1400" dirty="0" smtClean="0"/>
                        <a:t>4,5</a:t>
                      </a:r>
                      <a:endParaRPr lang="da-DK" sz="1400" dirty="0"/>
                    </a:p>
                  </a:txBody>
                  <a:tcPr/>
                </a:tc>
                <a:tc>
                  <a:txBody>
                    <a:bodyPr/>
                    <a:lstStyle/>
                    <a:p>
                      <a:r>
                        <a:rPr lang="da-DK" sz="1400" dirty="0" smtClean="0"/>
                        <a:t>6</a:t>
                      </a:r>
                      <a:endParaRPr lang="da-DK" sz="1400" dirty="0"/>
                    </a:p>
                  </a:txBody>
                  <a:tcPr/>
                </a:tc>
                <a:tc>
                  <a:txBody>
                    <a:bodyPr/>
                    <a:lstStyle/>
                    <a:p>
                      <a:r>
                        <a:rPr lang="da-DK" sz="1400" dirty="0" smtClean="0"/>
                        <a:t>7</a:t>
                      </a:r>
                      <a:endParaRPr lang="da-DK" sz="1400" dirty="0"/>
                    </a:p>
                  </a:txBody>
                  <a:tcPr/>
                </a:tc>
                <a:extLst>
                  <a:ext uri="{0D108BD9-81ED-4DB2-BD59-A6C34878D82A}">
                    <a16:rowId xmlns:a16="http://schemas.microsoft.com/office/drawing/2014/main" val="822646553"/>
                  </a:ext>
                </a:extLst>
              </a:tr>
              <a:tr h="332510">
                <a:tc>
                  <a:txBody>
                    <a:bodyPr/>
                    <a:lstStyle/>
                    <a:p>
                      <a:r>
                        <a:rPr lang="da-DK" sz="1400" b="1" dirty="0" smtClean="0"/>
                        <a:t>20 ECTS</a:t>
                      </a:r>
                      <a:endParaRPr lang="da-DK" sz="1400" b="1" dirty="0"/>
                    </a:p>
                  </a:txBody>
                  <a:tcPr/>
                </a:tc>
                <a:tc>
                  <a:txBody>
                    <a:bodyPr/>
                    <a:lstStyle/>
                    <a:p>
                      <a:r>
                        <a:rPr lang="da-DK" sz="1400" dirty="0" smtClean="0"/>
                        <a:t>3,5</a:t>
                      </a:r>
                      <a:endParaRPr lang="da-DK" sz="1400" dirty="0"/>
                    </a:p>
                  </a:txBody>
                  <a:tcPr/>
                </a:tc>
                <a:tc>
                  <a:txBody>
                    <a:bodyPr/>
                    <a:lstStyle/>
                    <a:p>
                      <a:r>
                        <a:rPr lang="da-DK" sz="1400" dirty="0" smtClean="0"/>
                        <a:t>4</a:t>
                      </a:r>
                      <a:endParaRPr lang="da-DK" sz="1400" dirty="0"/>
                    </a:p>
                  </a:txBody>
                  <a:tcPr/>
                </a:tc>
                <a:tc>
                  <a:txBody>
                    <a:bodyPr/>
                    <a:lstStyle/>
                    <a:p>
                      <a:r>
                        <a:rPr lang="da-DK" sz="1400" dirty="0" smtClean="0"/>
                        <a:t>4,5</a:t>
                      </a:r>
                      <a:endParaRPr lang="da-DK" sz="1400" dirty="0"/>
                    </a:p>
                  </a:txBody>
                  <a:tcPr/>
                </a:tc>
                <a:tc>
                  <a:txBody>
                    <a:bodyPr/>
                    <a:lstStyle/>
                    <a:p>
                      <a:r>
                        <a:rPr lang="da-DK" sz="1400" dirty="0" smtClean="0"/>
                        <a:t>5</a:t>
                      </a:r>
                      <a:endParaRPr lang="da-DK" sz="1400" dirty="0"/>
                    </a:p>
                  </a:txBody>
                  <a:tcPr/>
                </a:tc>
                <a:tc>
                  <a:txBody>
                    <a:bodyPr/>
                    <a:lstStyle/>
                    <a:p>
                      <a:r>
                        <a:rPr lang="da-DK" sz="1400" dirty="0" smtClean="0"/>
                        <a:t>7</a:t>
                      </a:r>
                      <a:endParaRPr lang="da-DK" sz="1400" dirty="0"/>
                    </a:p>
                  </a:txBody>
                  <a:tcPr/>
                </a:tc>
                <a:tc>
                  <a:txBody>
                    <a:bodyPr/>
                    <a:lstStyle/>
                    <a:p>
                      <a:r>
                        <a:rPr lang="da-DK" sz="1400" dirty="0" smtClean="0"/>
                        <a:t>8</a:t>
                      </a:r>
                      <a:endParaRPr lang="da-DK" sz="1400" dirty="0"/>
                    </a:p>
                  </a:txBody>
                  <a:tcPr/>
                </a:tc>
                <a:extLst>
                  <a:ext uri="{0D108BD9-81ED-4DB2-BD59-A6C34878D82A}">
                    <a16:rowId xmlns:a16="http://schemas.microsoft.com/office/drawing/2014/main" val="4162006112"/>
                  </a:ext>
                </a:extLst>
              </a:tr>
              <a:tr h="181187">
                <a:tc>
                  <a:txBody>
                    <a:bodyPr/>
                    <a:lstStyle/>
                    <a:p>
                      <a:r>
                        <a:rPr lang="da-DK" sz="1400" b="1" dirty="0" smtClean="0"/>
                        <a:t>25 ECTS</a:t>
                      </a:r>
                      <a:endParaRPr lang="da-DK" sz="1400" b="1" dirty="0"/>
                    </a:p>
                  </a:txBody>
                  <a:tcPr/>
                </a:tc>
                <a:tc>
                  <a:txBody>
                    <a:bodyPr/>
                    <a:lstStyle/>
                    <a:p>
                      <a:r>
                        <a:rPr lang="da-DK" sz="1400" dirty="0" smtClean="0"/>
                        <a:t>4</a:t>
                      </a:r>
                      <a:endParaRPr lang="da-DK" sz="1400" dirty="0"/>
                    </a:p>
                  </a:txBody>
                  <a:tcPr/>
                </a:tc>
                <a:tc>
                  <a:txBody>
                    <a:bodyPr/>
                    <a:lstStyle/>
                    <a:p>
                      <a:r>
                        <a:rPr lang="da-DK" sz="1400" dirty="0" smtClean="0"/>
                        <a:t>4,5</a:t>
                      </a:r>
                      <a:endParaRPr lang="da-DK" sz="1400" dirty="0"/>
                    </a:p>
                  </a:txBody>
                  <a:tcPr/>
                </a:tc>
                <a:tc>
                  <a:txBody>
                    <a:bodyPr/>
                    <a:lstStyle/>
                    <a:p>
                      <a:r>
                        <a:rPr lang="da-DK" sz="1400" dirty="0" smtClean="0"/>
                        <a:t>5</a:t>
                      </a:r>
                      <a:endParaRPr lang="da-DK" sz="1400" dirty="0"/>
                    </a:p>
                  </a:txBody>
                  <a:tcPr/>
                </a:tc>
                <a:tc>
                  <a:txBody>
                    <a:bodyPr/>
                    <a:lstStyle/>
                    <a:p>
                      <a:r>
                        <a:rPr lang="da-DK" sz="1400" dirty="0" smtClean="0"/>
                        <a:t>6</a:t>
                      </a:r>
                      <a:endParaRPr lang="da-DK" sz="1400" dirty="0"/>
                    </a:p>
                  </a:txBody>
                  <a:tcPr/>
                </a:tc>
                <a:tc>
                  <a:txBody>
                    <a:bodyPr/>
                    <a:lstStyle/>
                    <a:p>
                      <a:r>
                        <a:rPr lang="da-DK" sz="1400" dirty="0" smtClean="0"/>
                        <a:t>8</a:t>
                      </a:r>
                      <a:endParaRPr lang="da-DK" sz="1400" dirty="0"/>
                    </a:p>
                  </a:txBody>
                  <a:tcPr/>
                </a:tc>
                <a:tc>
                  <a:txBody>
                    <a:bodyPr/>
                    <a:lstStyle/>
                    <a:p>
                      <a:endParaRPr lang="da-DK" sz="1400" dirty="0"/>
                    </a:p>
                  </a:txBody>
                  <a:tcPr/>
                </a:tc>
                <a:extLst>
                  <a:ext uri="{0D108BD9-81ED-4DB2-BD59-A6C34878D82A}">
                    <a16:rowId xmlns:a16="http://schemas.microsoft.com/office/drawing/2014/main" val="1947222681"/>
                  </a:ext>
                </a:extLst>
              </a:tr>
              <a:tr h="123613">
                <a:tc>
                  <a:txBody>
                    <a:bodyPr/>
                    <a:lstStyle/>
                    <a:p>
                      <a:r>
                        <a:rPr lang="da-DK" sz="1400" b="1" dirty="0" smtClean="0"/>
                        <a:t>30 ECTS</a:t>
                      </a:r>
                      <a:endParaRPr lang="da-DK" sz="1400" b="1" dirty="0"/>
                    </a:p>
                  </a:txBody>
                  <a:tcPr/>
                </a:tc>
                <a:tc>
                  <a:txBody>
                    <a:bodyPr/>
                    <a:lstStyle/>
                    <a:p>
                      <a:r>
                        <a:rPr lang="da-DK" sz="1400" dirty="0" smtClean="0"/>
                        <a:t>5</a:t>
                      </a:r>
                      <a:endParaRPr lang="da-DK" sz="1400" dirty="0"/>
                    </a:p>
                  </a:txBody>
                  <a:tcPr/>
                </a:tc>
                <a:tc>
                  <a:txBody>
                    <a:bodyPr/>
                    <a:lstStyle/>
                    <a:p>
                      <a:r>
                        <a:rPr lang="da-DK" sz="1400" dirty="0" smtClean="0"/>
                        <a:t>6</a:t>
                      </a:r>
                      <a:endParaRPr lang="da-DK" sz="1400" dirty="0"/>
                    </a:p>
                  </a:txBody>
                  <a:tcPr/>
                </a:tc>
                <a:tc>
                  <a:txBody>
                    <a:bodyPr/>
                    <a:lstStyle/>
                    <a:p>
                      <a:r>
                        <a:rPr lang="da-DK" sz="1400" dirty="0" smtClean="0"/>
                        <a:t>7</a:t>
                      </a:r>
                      <a:endParaRPr lang="da-DK" sz="1400" dirty="0"/>
                    </a:p>
                  </a:txBody>
                  <a:tcPr/>
                </a:tc>
                <a:tc>
                  <a:txBody>
                    <a:bodyPr/>
                    <a:lstStyle/>
                    <a:p>
                      <a:r>
                        <a:rPr lang="da-DK" sz="1400" dirty="0" smtClean="0"/>
                        <a:t>8</a:t>
                      </a:r>
                      <a:endParaRPr lang="da-DK" sz="1400" dirty="0"/>
                    </a:p>
                  </a:txBody>
                  <a:tcPr/>
                </a:tc>
                <a:tc>
                  <a:txBody>
                    <a:bodyPr/>
                    <a:lstStyle/>
                    <a:p>
                      <a:endParaRPr lang="da-DK" sz="1400" dirty="0"/>
                    </a:p>
                  </a:txBody>
                  <a:tcPr/>
                </a:tc>
                <a:tc>
                  <a:txBody>
                    <a:bodyPr/>
                    <a:lstStyle/>
                    <a:p>
                      <a:endParaRPr lang="da-DK" sz="1400" dirty="0"/>
                    </a:p>
                  </a:txBody>
                  <a:tcPr/>
                </a:tc>
                <a:extLst>
                  <a:ext uri="{0D108BD9-81ED-4DB2-BD59-A6C34878D82A}">
                    <a16:rowId xmlns:a16="http://schemas.microsoft.com/office/drawing/2014/main" val="2958965134"/>
                  </a:ext>
                </a:extLst>
              </a:tr>
            </a:tbl>
          </a:graphicData>
        </a:graphic>
      </p:graphicFrame>
    </p:spTree>
    <p:extLst>
      <p:ext uri="{BB962C8B-B14F-4D97-AF65-F5344CB8AC3E}">
        <p14:creationId xmlns:p14="http://schemas.microsoft.com/office/powerpoint/2010/main" val="170483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11126405" cy="870437"/>
          </a:xfrm>
        </p:spPr>
        <p:txBody>
          <a:bodyPr/>
          <a:lstStyle/>
          <a:p>
            <a:r>
              <a:rPr lang="nn-NO" dirty="0" smtClean="0"/>
              <a:t>Norms for written exams and re-exams</a:t>
            </a:r>
            <a:endParaRPr lang="da-DK" dirty="0"/>
          </a:p>
        </p:txBody>
      </p:sp>
      <p:sp>
        <p:nvSpPr>
          <p:cNvPr id="4" name="Pladsholder til tekst 3"/>
          <p:cNvSpPr>
            <a:spLocks noGrp="1"/>
          </p:cNvSpPr>
          <p:nvPr>
            <p:ph type="body" sz="quarter" idx="12"/>
          </p:nvPr>
        </p:nvSpPr>
        <p:spPr>
          <a:xfrm>
            <a:off x="587374" y="4421922"/>
            <a:ext cx="11000280" cy="1050813"/>
          </a:xfrm>
        </p:spPr>
        <p:txBody>
          <a:bodyPr>
            <a:normAutofit/>
          </a:bodyPr>
          <a:lstStyle/>
          <a:p>
            <a:pPr lvl="0" defTabSz="914318">
              <a:buBlip>
                <a:blip r:embed="rId2"/>
              </a:buBlip>
            </a:pPr>
            <a:r>
              <a:rPr lang="en-US" sz="1200" dirty="0" smtClean="0">
                <a:solidFill>
                  <a:srgbClr val="211A52"/>
                </a:solidFill>
                <a:latin typeface="Arial"/>
              </a:rPr>
              <a:t>As </a:t>
            </a:r>
            <a:r>
              <a:rPr lang="en-US" sz="1200" dirty="0">
                <a:solidFill>
                  <a:srgbClr val="211A52"/>
                </a:solidFill>
                <a:latin typeface="Arial"/>
              </a:rPr>
              <a:t>a rule, all written exams are conducted without internal and external censorship, where a group of assessors together find a common level before all assessments are made.</a:t>
            </a:r>
          </a:p>
          <a:p>
            <a:pPr lvl="0" defTabSz="914318">
              <a:buBlip>
                <a:blip r:embed="rId2"/>
              </a:buBlip>
            </a:pPr>
            <a:r>
              <a:rPr lang="en-US" sz="1200" dirty="0">
                <a:solidFill>
                  <a:srgbClr val="211A52"/>
                </a:solidFill>
                <a:latin typeface="Arial"/>
              </a:rPr>
              <a:t>Norms apply regardless of whether it is a pass/no pass or a graded assignment.</a:t>
            </a:r>
          </a:p>
          <a:p>
            <a:pPr lvl="0" defTabSz="914318">
              <a:buBlip>
                <a:blip r:embed="rId2"/>
              </a:buBlip>
            </a:pPr>
            <a:r>
              <a:rPr lang="en-US" sz="1200" dirty="0">
                <a:solidFill>
                  <a:srgbClr val="211A52"/>
                </a:solidFill>
                <a:latin typeface="Arial"/>
              </a:rPr>
              <a:t>Norms apply regardless of the length of the exam and whether it is an exam conducted at the university or a home exam. </a:t>
            </a:r>
          </a:p>
          <a:p>
            <a:pPr lvl="0" defTabSz="914318">
              <a:buBlip>
                <a:blip r:embed="rId2"/>
              </a:buBlip>
            </a:pPr>
            <a:endParaRPr lang="da-DK" dirty="0"/>
          </a:p>
        </p:txBody>
      </p:sp>
      <p:graphicFrame>
        <p:nvGraphicFramePr>
          <p:cNvPr id="10" name="Tabel 9"/>
          <p:cNvGraphicFramePr>
            <a:graphicFrameLocks noGrp="1"/>
          </p:cNvGraphicFramePr>
          <p:nvPr>
            <p:extLst>
              <p:ext uri="{D42A27DB-BD31-4B8C-83A1-F6EECF244321}">
                <p14:modId xmlns:p14="http://schemas.microsoft.com/office/powerpoint/2010/main" val="649969827"/>
              </p:ext>
            </p:extLst>
          </p:nvPr>
        </p:nvGraphicFramePr>
        <p:xfrm>
          <a:off x="587374" y="1794576"/>
          <a:ext cx="5371691" cy="2214880"/>
        </p:xfrm>
        <a:graphic>
          <a:graphicData uri="http://schemas.openxmlformats.org/drawingml/2006/table">
            <a:tbl>
              <a:tblPr firstRow="1" bandRow="1">
                <a:tableStyleId>{00A15C55-8517-42AA-B614-E9B94910E393}</a:tableStyleId>
              </a:tblPr>
              <a:tblGrid>
                <a:gridCol w="1212645">
                  <a:extLst>
                    <a:ext uri="{9D8B030D-6E8A-4147-A177-3AD203B41FA5}">
                      <a16:colId xmlns:a16="http://schemas.microsoft.com/office/drawing/2014/main" val="838670409"/>
                    </a:ext>
                  </a:extLst>
                </a:gridCol>
                <a:gridCol w="1553497">
                  <a:extLst>
                    <a:ext uri="{9D8B030D-6E8A-4147-A177-3AD203B41FA5}">
                      <a16:colId xmlns:a16="http://schemas.microsoft.com/office/drawing/2014/main" val="799887497"/>
                    </a:ext>
                  </a:extLst>
                </a:gridCol>
                <a:gridCol w="1238865">
                  <a:extLst>
                    <a:ext uri="{9D8B030D-6E8A-4147-A177-3AD203B41FA5}">
                      <a16:colId xmlns:a16="http://schemas.microsoft.com/office/drawing/2014/main" val="1676270517"/>
                    </a:ext>
                  </a:extLst>
                </a:gridCol>
                <a:gridCol w="1366684">
                  <a:extLst>
                    <a:ext uri="{9D8B030D-6E8A-4147-A177-3AD203B41FA5}">
                      <a16:colId xmlns:a16="http://schemas.microsoft.com/office/drawing/2014/main" val="1435908966"/>
                    </a:ext>
                  </a:extLst>
                </a:gridCol>
              </a:tblGrid>
              <a:tr h="370840">
                <a:tc gridSpan="4">
                  <a:txBody>
                    <a:bodyPr/>
                    <a:lstStyle/>
                    <a:p>
                      <a:r>
                        <a:rPr lang="en-US" sz="1600" noProof="0" dirty="0" smtClean="0"/>
                        <a:t>1-14,200 estimates (excluding graphs, tables, etc.)</a:t>
                      </a:r>
                      <a:endParaRPr lang="en-US" sz="1400" b="0" i="1" noProof="0"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863841897"/>
                  </a:ext>
                </a:extLst>
              </a:tr>
              <a:tr h="370840">
                <a:tc>
                  <a:txBody>
                    <a:bodyPr/>
                    <a:lstStyle/>
                    <a:p>
                      <a:endParaRPr lang="da-DK" sz="1600" dirty="0"/>
                    </a:p>
                  </a:txBody>
                  <a:tcPr/>
                </a:tc>
                <a:tc>
                  <a:txBody>
                    <a:bodyPr/>
                    <a:lstStyle/>
                    <a:p>
                      <a:r>
                        <a:rPr lang="en-US" sz="1400" b="1" noProof="0" dirty="0" err="1" smtClean="0"/>
                        <a:t>Assign.</a:t>
                      </a:r>
                      <a:r>
                        <a:rPr lang="en-US" sz="1400" b="1" baseline="0" noProof="0" dirty="0" err="1" smtClean="0"/>
                        <a:t>develop-ment</a:t>
                      </a:r>
                      <a:r>
                        <a:rPr lang="en-US" sz="1400" b="1" baseline="0" noProof="0" dirty="0" smtClean="0"/>
                        <a:t> and corr. guidelines</a:t>
                      </a:r>
                      <a:endParaRPr lang="en-US" sz="1400" b="1" noProof="0" dirty="0"/>
                    </a:p>
                  </a:txBody>
                  <a:tcPr/>
                </a:tc>
                <a:tc>
                  <a:txBody>
                    <a:bodyPr/>
                    <a:lstStyle/>
                    <a:p>
                      <a:r>
                        <a:rPr lang="en-US" sz="1400" b="1" noProof="0" dirty="0" smtClean="0"/>
                        <a:t>Quality</a:t>
                      </a:r>
                      <a:r>
                        <a:rPr lang="en-US" sz="1400" b="1" baseline="0" noProof="0" dirty="0" smtClean="0"/>
                        <a:t> assurance</a:t>
                      </a:r>
                      <a:endParaRPr lang="en-US" sz="1400" b="1" noProof="0" dirty="0"/>
                    </a:p>
                  </a:txBody>
                  <a:tcPr/>
                </a:tc>
                <a:tc>
                  <a:txBody>
                    <a:bodyPr/>
                    <a:lstStyle/>
                    <a:p>
                      <a:r>
                        <a:rPr lang="en-US" sz="1400" b="1" noProof="0" dirty="0" smtClean="0"/>
                        <a:t>Correction/</a:t>
                      </a:r>
                    </a:p>
                    <a:p>
                      <a:r>
                        <a:rPr lang="en-US" sz="1400" b="1" noProof="0" dirty="0" smtClean="0"/>
                        <a:t>marking</a:t>
                      </a:r>
                      <a:endParaRPr lang="en-US" sz="1400" b="1" noProof="0" dirty="0"/>
                    </a:p>
                  </a:txBody>
                  <a:tcPr/>
                </a:tc>
                <a:extLst>
                  <a:ext uri="{0D108BD9-81ED-4DB2-BD59-A6C34878D82A}">
                    <a16:rowId xmlns:a16="http://schemas.microsoft.com/office/drawing/2014/main" val="277662005"/>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600" b="1" dirty="0" smtClean="0"/>
                        <a:t>5 ECTS</a:t>
                      </a:r>
                    </a:p>
                  </a:txBody>
                  <a:tcPr/>
                </a:tc>
                <a:tc>
                  <a:txBody>
                    <a:bodyPr/>
                    <a:lstStyle/>
                    <a:p>
                      <a:r>
                        <a:rPr lang="da-DK" sz="1600" dirty="0" smtClean="0"/>
                        <a:t>10 </a:t>
                      </a:r>
                      <a:r>
                        <a:rPr lang="da-DK" sz="1600" dirty="0" err="1" smtClean="0"/>
                        <a:t>hours</a:t>
                      </a:r>
                      <a:endParaRPr lang="da-DK" sz="1600" dirty="0"/>
                    </a:p>
                  </a:txBody>
                  <a:tcPr/>
                </a:tc>
                <a:tc>
                  <a:txBody>
                    <a:bodyPr/>
                    <a:lstStyle/>
                    <a:p>
                      <a:r>
                        <a:rPr lang="da-DK" sz="1600" dirty="0" smtClean="0"/>
                        <a:t>5 </a:t>
                      </a:r>
                      <a:r>
                        <a:rPr lang="da-DK" sz="1600" dirty="0" err="1" smtClean="0"/>
                        <a:t>hours</a:t>
                      </a:r>
                      <a:endParaRPr lang="da-DK" sz="1600" dirty="0"/>
                    </a:p>
                  </a:txBody>
                  <a:tcPr/>
                </a:tc>
                <a:tc>
                  <a:txBody>
                    <a:bodyPr/>
                    <a:lstStyle/>
                    <a:p>
                      <a:r>
                        <a:rPr lang="da-DK" sz="1600" dirty="0" smtClean="0"/>
                        <a:t>25 min.</a:t>
                      </a:r>
                      <a:endParaRPr lang="da-DK" sz="1600" dirty="0"/>
                    </a:p>
                  </a:txBody>
                  <a:tcPr/>
                </a:tc>
                <a:extLst>
                  <a:ext uri="{0D108BD9-81ED-4DB2-BD59-A6C34878D82A}">
                    <a16:rowId xmlns:a16="http://schemas.microsoft.com/office/drawing/2014/main" val="3318807099"/>
                  </a:ext>
                </a:extLst>
              </a:tr>
              <a:tr h="370840">
                <a:tc>
                  <a:txBody>
                    <a:bodyPr/>
                    <a:lstStyle/>
                    <a:p>
                      <a:r>
                        <a:rPr lang="da-DK" sz="1600" b="1" dirty="0" smtClean="0"/>
                        <a:t>10 ECTS</a:t>
                      </a:r>
                      <a:endParaRPr lang="da-DK" sz="1600" b="1" dirty="0"/>
                    </a:p>
                  </a:txBody>
                  <a:tcPr/>
                </a:tc>
                <a:tc>
                  <a:txBody>
                    <a:bodyPr/>
                    <a:lstStyle/>
                    <a:p>
                      <a:r>
                        <a:rPr lang="da-DK" sz="1600" dirty="0" smtClean="0"/>
                        <a:t>12 </a:t>
                      </a:r>
                      <a:r>
                        <a:rPr lang="da-DK" sz="1600" dirty="0" err="1" smtClean="0"/>
                        <a:t>hours</a:t>
                      </a:r>
                      <a:endParaRPr lang="da-DK" sz="1600" dirty="0"/>
                    </a:p>
                  </a:txBody>
                  <a:tcPr/>
                </a:tc>
                <a:tc>
                  <a:txBody>
                    <a:bodyPr/>
                    <a:lstStyle/>
                    <a:p>
                      <a:r>
                        <a:rPr lang="da-DK" sz="1600" dirty="0" smtClean="0"/>
                        <a:t>5 </a:t>
                      </a:r>
                      <a:r>
                        <a:rPr lang="da-DK" sz="1600" dirty="0" err="1" smtClean="0"/>
                        <a:t>hours</a:t>
                      </a:r>
                      <a:endParaRPr lang="da-DK" sz="1600" dirty="0"/>
                    </a:p>
                  </a:txBody>
                  <a:tcPr/>
                </a:tc>
                <a:tc>
                  <a:txBody>
                    <a:bodyPr/>
                    <a:lstStyle/>
                    <a:p>
                      <a:r>
                        <a:rPr lang="da-DK" sz="1600" dirty="0" smtClean="0"/>
                        <a:t>30 min.</a:t>
                      </a:r>
                      <a:endParaRPr lang="da-DK" sz="1600" dirty="0"/>
                    </a:p>
                  </a:txBody>
                  <a:tcPr/>
                </a:tc>
                <a:extLst>
                  <a:ext uri="{0D108BD9-81ED-4DB2-BD59-A6C34878D82A}">
                    <a16:rowId xmlns:a16="http://schemas.microsoft.com/office/drawing/2014/main" val="1836832930"/>
                  </a:ext>
                </a:extLst>
              </a:tr>
              <a:tr h="370840">
                <a:tc>
                  <a:txBody>
                    <a:bodyPr/>
                    <a:lstStyle/>
                    <a:p>
                      <a:r>
                        <a:rPr lang="da-DK" sz="1600" b="1" dirty="0" smtClean="0"/>
                        <a:t>15 ECTS</a:t>
                      </a:r>
                      <a:endParaRPr lang="da-DK" sz="1600" b="1" dirty="0"/>
                    </a:p>
                  </a:txBody>
                  <a:tcPr/>
                </a:tc>
                <a:tc>
                  <a:txBody>
                    <a:bodyPr/>
                    <a:lstStyle/>
                    <a:p>
                      <a:r>
                        <a:rPr lang="da-DK" sz="1600" dirty="0" smtClean="0"/>
                        <a:t>15 </a:t>
                      </a:r>
                      <a:r>
                        <a:rPr lang="da-DK" sz="1600" dirty="0" err="1" smtClean="0"/>
                        <a:t>hours</a:t>
                      </a:r>
                      <a:endParaRPr lang="da-DK" sz="1600" dirty="0"/>
                    </a:p>
                  </a:txBody>
                  <a:tcPr/>
                </a:tc>
                <a:tc>
                  <a:txBody>
                    <a:bodyPr/>
                    <a:lstStyle/>
                    <a:p>
                      <a:r>
                        <a:rPr lang="da-DK" sz="1600" dirty="0" smtClean="0"/>
                        <a:t>5 </a:t>
                      </a:r>
                      <a:r>
                        <a:rPr lang="da-DK" sz="1600" dirty="0" err="1" smtClean="0"/>
                        <a:t>hours</a:t>
                      </a:r>
                      <a:endParaRPr lang="da-DK" sz="1600" dirty="0"/>
                    </a:p>
                  </a:txBody>
                  <a:tcPr/>
                </a:tc>
                <a:tc>
                  <a:txBody>
                    <a:bodyPr/>
                    <a:lstStyle/>
                    <a:p>
                      <a:r>
                        <a:rPr lang="da-DK" sz="1600" dirty="0" smtClean="0"/>
                        <a:t>35 min.</a:t>
                      </a:r>
                      <a:endParaRPr lang="da-DK" sz="1600" dirty="0"/>
                    </a:p>
                  </a:txBody>
                  <a:tcPr/>
                </a:tc>
                <a:extLst>
                  <a:ext uri="{0D108BD9-81ED-4DB2-BD59-A6C34878D82A}">
                    <a16:rowId xmlns:a16="http://schemas.microsoft.com/office/drawing/2014/main" val="822646553"/>
                  </a:ext>
                </a:extLst>
              </a:tr>
            </a:tbl>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421808018"/>
              </p:ext>
            </p:extLst>
          </p:nvPr>
        </p:nvGraphicFramePr>
        <p:xfrm>
          <a:off x="6342088" y="1794576"/>
          <a:ext cx="5371691" cy="2214880"/>
        </p:xfrm>
        <a:graphic>
          <a:graphicData uri="http://schemas.openxmlformats.org/drawingml/2006/table">
            <a:tbl>
              <a:tblPr firstRow="1" bandRow="1">
                <a:tableStyleId>{00A15C55-8517-42AA-B614-E9B94910E393}</a:tableStyleId>
              </a:tblPr>
              <a:tblGrid>
                <a:gridCol w="1212645">
                  <a:extLst>
                    <a:ext uri="{9D8B030D-6E8A-4147-A177-3AD203B41FA5}">
                      <a16:colId xmlns:a16="http://schemas.microsoft.com/office/drawing/2014/main" val="838670409"/>
                    </a:ext>
                  </a:extLst>
                </a:gridCol>
                <a:gridCol w="1553497">
                  <a:extLst>
                    <a:ext uri="{9D8B030D-6E8A-4147-A177-3AD203B41FA5}">
                      <a16:colId xmlns:a16="http://schemas.microsoft.com/office/drawing/2014/main" val="799887497"/>
                    </a:ext>
                  </a:extLst>
                </a:gridCol>
                <a:gridCol w="1238865">
                  <a:extLst>
                    <a:ext uri="{9D8B030D-6E8A-4147-A177-3AD203B41FA5}">
                      <a16:colId xmlns:a16="http://schemas.microsoft.com/office/drawing/2014/main" val="1676270517"/>
                    </a:ext>
                  </a:extLst>
                </a:gridCol>
                <a:gridCol w="1366684">
                  <a:extLst>
                    <a:ext uri="{9D8B030D-6E8A-4147-A177-3AD203B41FA5}">
                      <a16:colId xmlns:a16="http://schemas.microsoft.com/office/drawing/2014/main" val="1435908966"/>
                    </a:ext>
                  </a:extLst>
                </a:gridCol>
              </a:tblGrid>
              <a:tr h="370840">
                <a:tc gridSpan="4">
                  <a:txBody>
                    <a:bodyPr/>
                    <a:lstStyle/>
                    <a:p>
                      <a:r>
                        <a:rPr lang="fr-FR" sz="1600" dirty="0" smtClean="0"/>
                        <a:t>14.201+ </a:t>
                      </a:r>
                      <a:r>
                        <a:rPr lang="fr-FR" sz="1600" dirty="0" err="1" smtClean="0"/>
                        <a:t>estimates</a:t>
                      </a:r>
                      <a:r>
                        <a:rPr lang="fr-FR" sz="1600" dirty="0" smtClean="0"/>
                        <a:t> (</a:t>
                      </a:r>
                      <a:r>
                        <a:rPr lang="fr-FR" sz="1600" dirty="0" err="1" smtClean="0"/>
                        <a:t>excluding</a:t>
                      </a:r>
                      <a:r>
                        <a:rPr lang="fr-FR" sz="1600" dirty="0" smtClean="0"/>
                        <a:t> graphs, tables, etc.)</a:t>
                      </a:r>
                      <a:endParaRPr lang="da-DK" sz="1600"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863841897"/>
                  </a:ext>
                </a:extLst>
              </a:tr>
              <a:tr h="370840">
                <a:tc>
                  <a:txBody>
                    <a:bodyPr/>
                    <a:lstStyle/>
                    <a:p>
                      <a:endParaRPr lang="da-DK" sz="1600" dirty="0"/>
                    </a:p>
                  </a:txBody>
                  <a:tcPr/>
                </a:tc>
                <a:tc>
                  <a:txBody>
                    <a:bodyPr/>
                    <a:lstStyle/>
                    <a:p>
                      <a:r>
                        <a:rPr lang="en-US" sz="1400" b="1" noProof="0" dirty="0" err="1" smtClean="0"/>
                        <a:t>Assign.</a:t>
                      </a:r>
                      <a:r>
                        <a:rPr lang="en-US" sz="1400" b="1" baseline="0" noProof="0" dirty="0" err="1" smtClean="0"/>
                        <a:t>develop-ment</a:t>
                      </a:r>
                      <a:r>
                        <a:rPr lang="en-US" sz="1400" b="1" baseline="0" noProof="0" dirty="0" smtClean="0"/>
                        <a:t> and corr. guidelines</a:t>
                      </a:r>
                      <a:endParaRPr lang="en-US" sz="1400" b="1" noProof="0" dirty="0"/>
                    </a:p>
                  </a:txBody>
                  <a:tcPr/>
                </a:tc>
                <a:tc>
                  <a:txBody>
                    <a:bodyPr/>
                    <a:lstStyle/>
                    <a:p>
                      <a:r>
                        <a:rPr lang="en-US" sz="1400" b="1" noProof="0" dirty="0" smtClean="0"/>
                        <a:t>Quality</a:t>
                      </a:r>
                      <a:r>
                        <a:rPr lang="en-US" sz="1400" b="1" baseline="0" noProof="0" dirty="0" smtClean="0"/>
                        <a:t> assurance</a:t>
                      </a:r>
                      <a:endParaRPr lang="en-US" sz="1400" b="1" noProof="0" dirty="0"/>
                    </a:p>
                  </a:txBody>
                  <a:tcPr/>
                </a:tc>
                <a:tc>
                  <a:txBody>
                    <a:bodyPr/>
                    <a:lstStyle/>
                    <a:p>
                      <a:r>
                        <a:rPr lang="en-US" sz="1400" b="1" noProof="0" dirty="0" smtClean="0"/>
                        <a:t>Correction/</a:t>
                      </a:r>
                    </a:p>
                    <a:p>
                      <a:r>
                        <a:rPr lang="en-US" sz="1400" b="1" noProof="0" dirty="0" smtClean="0"/>
                        <a:t>marking</a:t>
                      </a:r>
                      <a:endParaRPr lang="en-US" sz="1400" b="1" noProof="0" dirty="0"/>
                    </a:p>
                  </a:txBody>
                  <a:tcPr/>
                </a:tc>
                <a:extLst>
                  <a:ext uri="{0D108BD9-81ED-4DB2-BD59-A6C34878D82A}">
                    <a16:rowId xmlns:a16="http://schemas.microsoft.com/office/drawing/2014/main" val="277662005"/>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600" b="1" dirty="0" smtClean="0"/>
                        <a:t>5 ECTS</a:t>
                      </a:r>
                    </a:p>
                  </a:txBody>
                  <a:tcPr/>
                </a:tc>
                <a:tc>
                  <a:txBody>
                    <a:bodyPr/>
                    <a:lstStyle/>
                    <a:p>
                      <a:r>
                        <a:rPr lang="da-DK" sz="1600" dirty="0" smtClean="0"/>
                        <a:t>10 </a:t>
                      </a:r>
                      <a:r>
                        <a:rPr lang="da-DK" sz="1600" dirty="0" err="1" smtClean="0"/>
                        <a:t>hours</a:t>
                      </a:r>
                      <a:endParaRPr lang="da-DK" sz="1600" dirty="0"/>
                    </a:p>
                  </a:txBody>
                  <a:tcPr/>
                </a:tc>
                <a:tc>
                  <a:txBody>
                    <a:bodyPr/>
                    <a:lstStyle/>
                    <a:p>
                      <a:r>
                        <a:rPr lang="da-DK" sz="1600" dirty="0" smtClean="0"/>
                        <a:t>5 </a:t>
                      </a:r>
                      <a:r>
                        <a:rPr lang="da-DK" sz="1600" dirty="0" err="1" smtClean="0"/>
                        <a:t>hours</a:t>
                      </a:r>
                      <a:endParaRPr lang="da-DK" sz="1600" dirty="0"/>
                    </a:p>
                  </a:txBody>
                  <a:tcPr/>
                </a:tc>
                <a:tc>
                  <a:txBody>
                    <a:bodyPr/>
                    <a:lstStyle/>
                    <a:p>
                      <a:r>
                        <a:rPr lang="da-DK" sz="1600" dirty="0" smtClean="0"/>
                        <a:t>30 min.</a:t>
                      </a:r>
                      <a:endParaRPr lang="da-DK" sz="1600" dirty="0"/>
                    </a:p>
                  </a:txBody>
                  <a:tcPr/>
                </a:tc>
                <a:extLst>
                  <a:ext uri="{0D108BD9-81ED-4DB2-BD59-A6C34878D82A}">
                    <a16:rowId xmlns:a16="http://schemas.microsoft.com/office/drawing/2014/main" val="3318807099"/>
                  </a:ext>
                </a:extLst>
              </a:tr>
              <a:tr h="370840">
                <a:tc>
                  <a:txBody>
                    <a:bodyPr/>
                    <a:lstStyle/>
                    <a:p>
                      <a:r>
                        <a:rPr lang="da-DK" sz="1600" b="1" dirty="0" smtClean="0"/>
                        <a:t>10 ECTS</a:t>
                      </a:r>
                      <a:endParaRPr lang="da-DK" sz="1600" b="1" dirty="0"/>
                    </a:p>
                  </a:txBody>
                  <a:tcPr/>
                </a:tc>
                <a:tc>
                  <a:txBody>
                    <a:bodyPr/>
                    <a:lstStyle/>
                    <a:p>
                      <a:r>
                        <a:rPr lang="da-DK" sz="1600" dirty="0" smtClean="0"/>
                        <a:t>12 </a:t>
                      </a:r>
                      <a:r>
                        <a:rPr lang="da-DK" sz="1600" dirty="0" err="1" smtClean="0"/>
                        <a:t>hours</a:t>
                      </a:r>
                      <a:endParaRPr lang="da-DK" sz="1600" dirty="0"/>
                    </a:p>
                  </a:txBody>
                  <a:tcPr/>
                </a:tc>
                <a:tc>
                  <a:txBody>
                    <a:bodyPr/>
                    <a:lstStyle/>
                    <a:p>
                      <a:r>
                        <a:rPr lang="da-DK" sz="1600" dirty="0" smtClean="0"/>
                        <a:t>5 </a:t>
                      </a:r>
                      <a:r>
                        <a:rPr lang="da-DK" sz="1600" dirty="0" err="1" smtClean="0"/>
                        <a:t>hours</a:t>
                      </a:r>
                      <a:endParaRPr lang="da-DK" sz="1600" dirty="0"/>
                    </a:p>
                  </a:txBody>
                  <a:tcPr/>
                </a:tc>
                <a:tc>
                  <a:txBody>
                    <a:bodyPr/>
                    <a:lstStyle/>
                    <a:p>
                      <a:r>
                        <a:rPr lang="da-DK" sz="1600" dirty="0" smtClean="0"/>
                        <a:t>40 min.</a:t>
                      </a:r>
                      <a:endParaRPr lang="da-DK" sz="1600" dirty="0"/>
                    </a:p>
                  </a:txBody>
                  <a:tcPr/>
                </a:tc>
                <a:extLst>
                  <a:ext uri="{0D108BD9-81ED-4DB2-BD59-A6C34878D82A}">
                    <a16:rowId xmlns:a16="http://schemas.microsoft.com/office/drawing/2014/main" val="1836832930"/>
                  </a:ext>
                </a:extLst>
              </a:tr>
              <a:tr h="370840">
                <a:tc>
                  <a:txBody>
                    <a:bodyPr/>
                    <a:lstStyle/>
                    <a:p>
                      <a:r>
                        <a:rPr lang="da-DK" sz="1600" b="1" dirty="0" smtClean="0"/>
                        <a:t>15 ECTS</a:t>
                      </a:r>
                      <a:endParaRPr lang="da-DK" sz="1600" b="1" dirty="0"/>
                    </a:p>
                  </a:txBody>
                  <a:tcPr/>
                </a:tc>
                <a:tc>
                  <a:txBody>
                    <a:bodyPr/>
                    <a:lstStyle/>
                    <a:p>
                      <a:r>
                        <a:rPr lang="da-DK" sz="1600" dirty="0" smtClean="0"/>
                        <a:t>15 </a:t>
                      </a:r>
                      <a:r>
                        <a:rPr lang="da-DK" sz="1600" dirty="0" err="1" smtClean="0"/>
                        <a:t>hours</a:t>
                      </a:r>
                      <a:endParaRPr lang="da-DK" sz="1600" dirty="0"/>
                    </a:p>
                  </a:txBody>
                  <a:tcPr/>
                </a:tc>
                <a:tc>
                  <a:txBody>
                    <a:bodyPr/>
                    <a:lstStyle/>
                    <a:p>
                      <a:r>
                        <a:rPr lang="da-DK" sz="1600" dirty="0" smtClean="0"/>
                        <a:t>5 </a:t>
                      </a:r>
                      <a:r>
                        <a:rPr lang="da-DK" sz="1600" dirty="0" err="1" smtClean="0"/>
                        <a:t>hours</a:t>
                      </a:r>
                      <a:endParaRPr lang="da-DK" sz="1600" dirty="0"/>
                    </a:p>
                  </a:txBody>
                  <a:tcPr/>
                </a:tc>
                <a:tc>
                  <a:txBody>
                    <a:bodyPr/>
                    <a:lstStyle/>
                    <a:p>
                      <a:r>
                        <a:rPr lang="da-DK" sz="1600" dirty="0" smtClean="0"/>
                        <a:t>50 min.</a:t>
                      </a:r>
                      <a:endParaRPr lang="da-DK" sz="1600" dirty="0"/>
                    </a:p>
                  </a:txBody>
                  <a:tcPr/>
                </a:tc>
                <a:extLst>
                  <a:ext uri="{0D108BD9-81ED-4DB2-BD59-A6C34878D82A}">
                    <a16:rowId xmlns:a16="http://schemas.microsoft.com/office/drawing/2014/main" val="822646553"/>
                  </a:ext>
                </a:extLst>
              </a:tr>
            </a:tbl>
          </a:graphicData>
        </a:graphic>
      </p:graphicFrame>
    </p:spTree>
    <p:extLst>
      <p:ext uri="{BB962C8B-B14F-4D97-AF65-F5344CB8AC3E}">
        <p14:creationId xmlns:p14="http://schemas.microsoft.com/office/powerpoint/2010/main" val="2765998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4"/>
            <a:ext cx="11284060" cy="1043858"/>
          </a:xfrm>
        </p:spPr>
        <p:txBody>
          <a:bodyPr/>
          <a:lstStyle/>
          <a:p>
            <a:r>
              <a:rPr lang="en-US" dirty="0" smtClean="0"/>
              <a:t>Norms for an oral exam without a written assignment</a:t>
            </a:r>
            <a:r>
              <a:rPr lang="da-DK" dirty="0" smtClean="0"/>
              <a:t/>
            </a:r>
            <a:br>
              <a:rPr lang="da-DK" dirty="0" smtClean="0"/>
            </a:br>
            <a:endParaRPr lang="da-DK" dirty="0"/>
          </a:p>
        </p:txBody>
      </p:sp>
      <p:sp>
        <p:nvSpPr>
          <p:cNvPr id="4" name="Pladsholder til tekst 3"/>
          <p:cNvSpPr>
            <a:spLocks noGrp="1"/>
          </p:cNvSpPr>
          <p:nvPr>
            <p:ph type="body" sz="quarter" idx="12"/>
          </p:nvPr>
        </p:nvSpPr>
        <p:spPr>
          <a:xfrm>
            <a:off x="587374" y="4626321"/>
            <a:ext cx="10858391" cy="893158"/>
          </a:xfrm>
        </p:spPr>
        <p:txBody>
          <a:bodyPr>
            <a:normAutofit/>
          </a:bodyPr>
          <a:lstStyle/>
          <a:p>
            <a:pPr lvl="0" defTabSz="914318">
              <a:buBlip>
                <a:blip r:embed="rId2"/>
              </a:buBlip>
            </a:pPr>
            <a:r>
              <a:rPr lang="en-US" sz="1200" dirty="0">
                <a:solidFill>
                  <a:srgbClr val="211A52"/>
                </a:solidFill>
                <a:latin typeface="Arial"/>
              </a:rPr>
              <a:t>The same norm is assigned to both the examiner and the censor.</a:t>
            </a:r>
          </a:p>
          <a:p>
            <a:pPr lvl="0" defTabSz="914318">
              <a:buBlip>
                <a:blip r:embed="rId2"/>
              </a:buBlip>
            </a:pPr>
            <a:r>
              <a:rPr lang="en-US" sz="1200" dirty="0">
                <a:solidFill>
                  <a:srgbClr val="211A52"/>
                </a:solidFill>
                <a:latin typeface="Arial"/>
              </a:rPr>
              <a:t>Five hours are allocated to the examiner and censor as preparation for an oral examination without a written assignment.</a:t>
            </a:r>
          </a:p>
          <a:p>
            <a:pPr lvl="0" defTabSz="914318">
              <a:buBlip>
                <a:blip r:embed="rId2"/>
              </a:buBlip>
            </a:pPr>
            <a:r>
              <a:rPr lang="en-US" sz="1200" dirty="0">
                <a:solidFill>
                  <a:srgbClr val="211A52"/>
                </a:solidFill>
                <a:latin typeface="Arial"/>
              </a:rPr>
              <a:t>When preparing exam questions, ten hours are given to develop exam questions and five hours for quality assurance.</a:t>
            </a:r>
          </a:p>
          <a:p>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1258431383"/>
              </p:ext>
            </p:extLst>
          </p:nvPr>
        </p:nvGraphicFramePr>
        <p:xfrm>
          <a:off x="1886870" y="1788021"/>
          <a:ext cx="8388186" cy="2035265"/>
        </p:xfrm>
        <a:graphic>
          <a:graphicData uri="http://schemas.openxmlformats.org/drawingml/2006/table">
            <a:tbl>
              <a:tblPr firstRow="1" bandRow="1">
                <a:tableStyleId>{00A15C55-8517-42AA-B614-E9B94910E393}</a:tableStyleId>
              </a:tblPr>
              <a:tblGrid>
                <a:gridCol w="1207470">
                  <a:extLst>
                    <a:ext uri="{9D8B030D-6E8A-4147-A177-3AD203B41FA5}">
                      <a16:colId xmlns:a16="http://schemas.microsoft.com/office/drawing/2014/main" val="838670409"/>
                    </a:ext>
                  </a:extLst>
                </a:gridCol>
                <a:gridCol w="1160384">
                  <a:extLst>
                    <a:ext uri="{9D8B030D-6E8A-4147-A177-3AD203B41FA5}">
                      <a16:colId xmlns:a16="http://schemas.microsoft.com/office/drawing/2014/main" val="799887497"/>
                    </a:ext>
                  </a:extLst>
                </a:gridCol>
                <a:gridCol w="1301238">
                  <a:extLst>
                    <a:ext uri="{9D8B030D-6E8A-4147-A177-3AD203B41FA5}">
                      <a16:colId xmlns:a16="http://schemas.microsoft.com/office/drawing/2014/main" val="1676270517"/>
                    </a:ext>
                  </a:extLst>
                </a:gridCol>
                <a:gridCol w="1136602">
                  <a:extLst>
                    <a:ext uri="{9D8B030D-6E8A-4147-A177-3AD203B41FA5}">
                      <a16:colId xmlns:a16="http://schemas.microsoft.com/office/drawing/2014/main" val="1435908966"/>
                    </a:ext>
                  </a:extLst>
                </a:gridCol>
                <a:gridCol w="1199408">
                  <a:extLst>
                    <a:ext uri="{9D8B030D-6E8A-4147-A177-3AD203B41FA5}">
                      <a16:colId xmlns:a16="http://schemas.microsoft.com/office/drawing/2014/main" val="2151764220"/>
                    </a:ext>
                  </a:extLst>
                </a:gridCol>
                <a:gridCol w="1191542">
                  <a:extLst>
                    <a:ext uri="{9D8B030D-6E8A-4147-A177-3AD203B41FA5}">
                      <a16:colId xmlns:a16="http://schemas.microsoft.com/office/drawing/2014/main" val="1250402599"/>
                    </a:ext>
                  </a:extLst>
                </a:gridCol>
                <a:gridCol w="1191542">
                  <a:extLst>
                    <a:ext uri="{9D8B030D-6E8A-4147-A177-3AD203B41FA5}">
                      <a16:colId xmlns:a16="http://schemas.microsoft.com/office/drawing/2014/main" val="1350551441"/>
                    </a:ext>
                  </a:extLst>
                </a:gridCol>
              </a:tblGrid>
              <a:tr h="370840">
                <a:tc gridSpan="7">
                  <a:txBody>
                    <a:bodyPr/>
                    <a:lstStyle/>
                    <a:p>
                      <a:pPr algn="ctr"/>
                      <a:r>
                        <a:rPr lang="en-US" sz="1600" dirty="0" smtClean="0"/>
                        <a:t>The specified time is in minutes per exam</a:t>
                      </a:r>
                      <a:endParaRPr lang="da-DK" sz="1600"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863841897"/>
                  </a:ext>
                </a:extLst>
              </a:tr>
              <a:tr h="346263">
                <a:tc>
                  <a:txBody>
                    <a:bodyPr/>
                    <a:lstStyle/>
                    <a:p>
                      <a:endParaRPr lang="da-DK" sz="1400" dirty="0"/>
                    </a:p>
                  </a:txBody>
                  <a:tcPr/>
                </a:tc>
                <a:tc>
                  <a:txBody>
                    <a:bodyPr/>
                    <a:lstStyle/>
                    <a:p>
                      <a:r>
                        <a:rPr lang="da-DK" sz="1400" b="1" dirty="0" smtClean="0"/>
                        <a:t>1 stud.</a:t>
                      </a:r>
                      <a:endParaRPr lang="da-DK" sz="1400" b="1" dirty="0"/>
                    </a:p>
                  </a:txBody>
                  <a:tcPr/>
                </a:tc>
                <a:tc>
                  <a:txBody>
                    <a:bodyPr/>
                    <a:lstStyle/>
                    <a:p>
                      <a:r>
                        <a:rPr lang="da-DK" sz="1400" b="1" dirty="0" smtClean="0"/>
                        <a:t>2 stud.</a:t>
                      </a:r>
                      <a:endParaRPr lang="da-DK" sz="1400" b="1"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3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4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5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6+ stud.</a:t>
                      </a:r>
                    </a:p>
                  </a:txBody>
                  <a:tcPr/>
                </a:tc>
                <a:extLst>
                  <a:ext uri="{0D108BD9-81ED-4DB2-BD59-A6C34878D82A}">
                    <a16:rowId xmlns:a16="http://schemas.microsoft.com/office/drawing/2014/main" val="277662005"/>
                  </a:ext>
                </a:extLst>
              </a:tr>
              <a:tr h="314697">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dirty="0" smtClean="0"/>
                        <a:t>5 ECTS</a:t>
                      </a:r>
                      <a:endParaRPr lang="da-DK" sz="1400" b="1" dirty="0" smtClean="0"/>
                    </a:p>
                  </a:txBody>
                  <a:tcPr/>
                </a:tc>
                <a:tc>
                  <a:txBody>
                    <a:bodyPr/>
                    <a:lstStyle/>
                    <a:p>
                      <a:r>
                        <a:rPr lang="da-DK" sz="1400" dirty="0" smtClean="0"/>
                        <a:t>20</a:t>
                      </a:r>
                      <a:endParaRPr lang="da-DK" sz="1400" dirty="0"/>
                    </a:p>
                  </a:txBody>
                  <a:tcPr/>
                </a:tc>
                <a:tc>
                  <a:txBody>
                    <a:bodyPr/>
                    <a:lstStyle/>
                    <a:p>
                      <a:r>
                        <a:rPr lang="da-DK" sz="1400" dirty="0" smtClean="0"/>
                        <a:t>30</a:t>
                      </a:r>
                      <a:endParaRPr lang="da-DK" sz="1400" dirty="0"/>
                    </a:p>
                  </a:txBody>
                  <a:tcPr/>
                </a:tc>
                <a:tc>
                  <a:txBody>
                    <a:bodyPr/>
                    <a:lstStyle/>
                    <a:p>
                      <a:r>
                        <a:rPr lang="da-DK" sz="1400" dirty="0" smtClean="0"/>
                        <a:t>30</a:t>
                      </a:r>
                      <a:endParaRPr lang="da-DK" sz="1400"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60</a:t>
                      </a:r>
                      <a:endParaRPr lang="da-DK" sz="1400" dirty="0"/>
                    </a:p>
                  </a:txBody>
                  <a:tcPr/>
                </a:tc>
                <a:extLst>
                  <a:ext uri="{0D108BD9-81ED-4DB2-BD59-A6C34878D82A}">
                    <a16:rowId xmlns:a16="http://schemas.microsoft.com/office/drawing/2014/main" val="3318807099"/>
                  </a:ext>
                </a:extLst>
              </a:tr>
              <a:tr h="350322">
                <a:tc>
                  <a:txBody>
                    <a:bodyPr/>
                    <a:lstStyle/>
                    <a:p>
                      <a:r>
                        <a:rPr lang="da-DK" sz="1400" dirty="0" smtClean="0"/>
                        <a:t>10 ECTS</a:t>
                      </a:r>
                      <a:endParaRPr lang="da-DK" sz="1400" b="1" dirty="0"/>
                    </a:p>
                  </a:txBody>
                  <a:tcPr/>
                </a:tc>
                <a:tc>
                  <a:txBody>
                    <a:bodyPr/>
                    <a:lstStyle/>
                    <a:p>
                      <a:r>
                        <a:rPr lang="da-DK" sz="1400" dirty="0" smtClean="0"/>
                        <a:t>20</a:t>
                      </a:r>
                      <a:endParaRPr lang="da-DK" sz="1400" dirty="0"/>
                    </a:p>
                  </a:txBody>
                  <a:tcPr/>
                </a:tc>
                <a:tc>
                  <a:txBody>
                    <a:bodyPr/>
                    <a:lstStyle/>
                    <a:p>
                      <a:r>
                        <a:rPr lang="da-DK" sz="1400" dirty="0" smtClean="0"/>
                        <a:t>30</a:t>
                      </a:r>
                      <a:endParaRPr lang="da-DK" sz="1400" dirty="0"/>
                    </a:p>
                  </a:txBody>
                  <a:tcPr/>
                </a:tc>
                <a:tc>
                  <a:txBody>
                    <a:bodyPr/>
                    <a:lstStyle/>
                    <a:p>
                      <a:r>
                        <a:rPr lang="da-DK" sz="1400" dirty="0" smtClean="0"/>
                        <a:t>45</a:t>
                      </a:r>
                      <a:endParaRPr lang="da-DK" sz="1400"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75</a:t>
                      </a:r>
                      <a:endParaRPr lang="da-DK" sz="1400" dirty="0"/>
                    </a:p>
                  </a:txBody>
                  <a:tcPr/>
                </a:tc>
                <a:extLst>
                  <a:ext uri="{0D108BD9-81ED-4DB2-BD59-A6C34878D82A}">
                    <a16:rowId xmlns:a16="http://schemas.microsoft.com/office/drawing/2014/main" val="1836832930"/>
                  </a:ext>
                </a:extLst>
              </a:tr>
              <a:tr h="320633">
                <a:tc>
                  <a:txBody>
                    <a:bodyPr/>
                    <a:lstStyle/>
                    <a:p>
                      <a:r>
                        <a:rPr lang="da-DK" sz="1400" dirty="0" smtClean="0"/>
                        <a:t>15 ECTS</a:t>
                      </a:r>
                      <a:endParaRPr lang="da-DK" sz="1400" b="1" dirty="0"/>
                    </a:p>
                  </a:txBody>
                  <a:tcPr/>
                </a:tc>
                <a:tc>
                  <a:txBody>
                    <a:bodyPr/>
                    <a:lstStyle/>
                    <a:p>
                      <a:r>
                        <a:rPr lang="da-DK" sz="1400" dirty="0" smtClean="0"/>
                        <a:t>30</a:t>
                      </a:r>
                      <a:endParaRPr lang="da-DK" sz="1400"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60</a:t>
                      </a:r>
                      <a:endParaRPr lang="da-DK" sz="1400" dirty="0"/>
                    </a:p>
                  </a:txBody>
                  <a:tcPr/>
                </a:tc>
                <a:tc>
                  <a:txBody>
                    <a:bodyPr/>
                    <a:lstStyle/>
                    <a:p>
                      <a:r>
                        <a:rPr lang="da-DK" sz="1400" dirty="0" smtClean="0"/>
                        <a:t>75</a:t>
                      </a:r>
                      <a:endParaRPr lang="da-DK" sz="1400" dirty="0"/>
                    </a:p>
                  </a:txBody>
                  <a:tcPr/>
                </a:tc>
                <a:tc>
                  <a:txBody>
                    <a:bodyPr/>
                    <a:lstStyle/>
                    <a:p>
                      <a:r>
                        <a:rPr lang="da-DK" sz="1400" dirty="0" smtClean="0"/>
                        <a:t>90</a:t>
                      </a:r>
                      <a:endParaRPr lang="da-DK" sz="1400" dirty="0"/>
                    </a:p>
                  </a:txBody>
                  <a:tcPr/>
                </a:tc>
                <a:extLst>
                  <a:ext uri="{0D108BD9-81ED-4DB2-BD59-A6C34878D82A}">
                    <a16:rowId xmlns:a16="http://schemas.microsoft.com/office/drawing/2014/main" val="822646553"/>
                  </a:ext>
                </a:extLst>
              </a:tr>
              <a:tr h="332510">
                <a:tc>
                  <a:txBody>
                    <a:bodyPr/>
                    <a:lstStyle/>
                    <a:p>
                      <a:r>
                        <a:rPr lang="da-DK" sz="1400" dirty="0" smtClean="0"/>
                        <a:t>20 ECTS</a:t>
                      </a:r>
                      <a:endParaRPr lang="da-DK" sz="1400" b="1"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60</a:t>
                      </a:r>
                      <a:endParaRPr lang="da-DK" sz="1400" dirty="0"/>
                    </a:p>
                  </a:txBody>
                  <a:tcPr/>
                </a:tc>
                <a:tc>
                  <a:txBody>
                    <a:bodyPr/>
                    <a:lstStyle/>
                    <a:p>
                      <a:r>
                        <a:rPr lang="da-DK" sz="1400" dirty="0" smtClean="0"/>
                        <a:t>75</a:t>
                      </a:r>
                      <a:endParaRPr lang="da-DK" sz="1400" dirty="0"/>
                    </a:p>
                  </a:txBody>
                  <a:tcPr/>
                </a:tc>
                <a:tc>
                  <a:txBody>
                    <a:bodyPr/>
                    <a:lstStyle/>
                    <a:p>
                      <a:r>
                        <a:rPr lang="da-DK" sz="1400" dirty="0" smtClean="0"/>
                        <a:t>90</a:t>
                      </a:r>
                      <a:endParaRPr lang="da-DK" sz="1400" dirty="0"/>
                    </a:p>
                  </a:txBody>
                  <a:tcPr/>
                </a:tc>
                <a:tc>
                  <a:txBody>
                    <a:bodyPr/>
                    <a:lstStyle/>
                    <a:p>
                      <a:r>
                        <a:rPr lang="da-DK" sz="1400" dirty="0" smtClean="0"/>
                        <a:t>120</a:t>
                      </a:r>
                      <a:endParaRPr lang="da-DK" sz="1400" dirty="0"/>
                    </a:p>
                  </a:txBody>
                  <a:tcPr/>
                </a:tc>
                <a:extLst>
                  <a:ext uri="{0D108BD9-81ED-4DB2-BD59-A6C34878D82A}">
                    <a16:rowId xmlns:a16="http://schemas.microsoft.com/office/drawing/2014/main" val="4162006112"/>
                  </a:ext>
                </a:extLst>
              </a:tr>
            </a:tbl>
          </a:graphicData>
        </a:graphic>
      </p:graphicFrame>
    </p:spTree>
    <p:extLst>
      <p:ext uri="{BB962C8B-B14F-4D97-AF65-F5344CB8AC3E}">
        <p14:creationId xmlns:p14="http://schemas.microsoft.com/office/powerpoint/2010/main" val="957680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rugerdefineret design">
  <a:themeElements>
    <a:clrScheme name="AAUBS">
      <a:dk1>
        <a:srgbClr val="97701F"/>
      </a:dk1>
      <a:lt1>
        <a:srgbClr val="FFFFFF"/>
      </a:lt1>
      <a:dk2>
        <a:srgbClr val="002060"/>
      </a:dk2>
      <a:lt2>
        <a:srgbClr val="FFFFFF"/>
      </a:lt2>
      <a:accent1>
        <a:srgbClr val="5B9BD5"/>
      </a:accent1>
      <a:accent2>
        <a:srgbClr val="594FBF"/>
      </a:accent2>
      <a:accent3>
        <a:srgbClr val="54616E"/>
      </a:accent3>
      <a:accent4>
        <a:srgbClr val="211A52"/>
      </a:accent4>
      <a:accent5>
        <a:srgbClr val="B1932D"/>
      </a:accent5>
      <a:accent6>
        <a:srgbClr val="007FA3"/>
      </a:accent6>
      <a:hlink>
        <a:srgbClr val="0563C1"/>
      </a:hlink>
      <a:folHlink>
        <a:srgbClr val="954F72"/>
      </a:folHlink>
    </a:clrScheme>
    <a:fontScheme name="AAUBS">
      <a:majorFont>
        <a:latin typeface="Barlow Black"/>
        <a:ea typeface=""/>
        <a:cs typeface=""/>
      </a:majorFont>
      <a:minorFont>
        <a:latin typeface="Barlow"/>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æsentation1" id="{82CE9111-C904-4B79-890A-54AB13CC827E}" vid="{0823D412-4A7B-478A-A66C-97269A7413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6F463154A4AD0429153ECFACBD81886" ma:contentTypeVersion="13" ma:contentTypeDescription="Opret et nyt dokument." ma:contentTypeScope="" ma:versionID="ea83987720d54f164cff0c97215e9c6e">
  <xsd:schema xmlns:xsd="http://www.w3.org/2001/XMLSchema" xmlns:xs="http://www.w3.org/2001/XMLSchema" xmlns:p="http://schemas.microsoft.com/office/2006/metadata/properties" xmlns:ns3="67dd1ae6-3f84-4fc7-a672-4c576a90c35e" xmlns:ns4="065011f3-921b-4292-b6c1-a0c0d44281f1" targetNamespace="http://schemas.microsoft.com/office/2006/metadata/properties" ma:root="true" ma:fieldsID="926ca95d243a1783ec3a4a8cd45ceaa0" ns3:_="" ns4:_="">
    <xsd:import namespace="67dd1ae6-3f84-4fc7-a672-4c576a90c35e"/>
    <xsd:import namespace="065011f3-921b-4292-b6c1-a0c0d44281f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d1ae6-3f84-4fc7-a672-4c576a90c35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5011f3-921b-4292-b6c1-a0c0d44281f1" elementFormDefault="qualified">
    <xsd:import namespace="http://schemas.microsoft.com/office/2006/documentManagement/types"/>
    <xsd:import namespace="http://schemas.microsoft.com/office/infopath/2007/PartnerControls"/>
    <xsd:element name="SharedWithUsers" ma:index="12"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SharingHintHash" ma:index="14"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2.xml><?xml version="1.0" encoding="utf-8"?>
<ds:datastoreItem xmlns:ds="http://schemas.openxmlformats.org/officeDocument/2006/customXml" ds:itemID="{53603602-65E0-48FA-BF06-563C46D1CC25}">
  <ds:schemaRefs>
    <ds:schemaRef ds:uri="http://purl.org/dc/terms/"/>
    <ds:schemaRef ds:uri="http://schemas.microsoft.com/office/2006/documentManagement/types"/>
    <ds:schemaRef ds:uri="67dd1ae6-3f84-4fc7-a672-4c576a90c35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065011f3-921b-4292-b6c1-a0c0d44281f1"/>
    <ds:schemaRef ds:uri="http://www.w3.org/XML/1998/namespace"/>
    <ds:schemaRef ds:uri="http://purl.org/dc/dcmitype/"/>
  </ds:schemaRefs>
</ds:datastoreItem>
</file>

<file path=customXml/itemProps3.xml><?xml version="1.0" encoding="utf-8"?>
<ds:datastoreItem xmlns:ds="http://schemas.openxmlformats.org/officeDocument/2006/customXml" ds:itemID="{6B3C2072-1896-43A3-8E7B-49BE5E258B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dd1ae6-3f84-4fc7-a672-4c576a90c35e"/>
    <ds:schemaRef ds:uri="065011f3-921b-4292-b6c1-a0c0d4428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AAU 16_9 (DK)</Template>
  <TotalTime>761</TotalTime>
  <Words>1860</Words>
  <Application>Microsoft Office PowerPoint</Application>
  <PresentationFormat>Widescreen</PresentationFormat>
  <Paragraphs>454</Paragraphs>
  <Slides>15</Slides>
  <Notes>0</Notes>
  <HiddenSlides>0</HiddenSlides>
  <MMClips>0</MMClips>
  <ScaleCrop>false</ScaleCrop>
  <HeadingPairs>
    <vt:vector size="6" baseType="variant">
      <vt:variant>
        <vt:lpstr>Benyttede skrifttyper</vt:lpstr>
      </vt:variant>
      <vt:variant>
        <vt:i4>8</vt:i4>
      </vt:variant>
      <vt:variant>
        <vt:lpstr>Tema</vt:lpstr>
      </vt:variant>
      <vt:variant>
        <vt:i4>2</vt:i4>
      </vt:variant>
      <vt:variant>
        <vt:lpstr>Slidetitler</vt:lpstr>
      </vt:variant>
      <vt:variant>
        <vt:i4>15</vt:i4>
      </vt:variant>
    </vt:vector>
  </HeadingPairs>
  <TitlesOfParts>
    <vt:vector size="25" baseType="lpstr">
      <vt:lpstr>Arial</vt:lpstr>
      <vt:lpstr>Arial Black</vt:lpstr>
      <vt:lpstr>Barlow</vt:lpstr>
      <vt:lpstr>Barlow Black</vt:lpstr>
      <vt:lpstr>Calibri</vt:lpstr>
      <vt:lpstr>Montserrat Medium</vt:lpstr>
      <vt:lpstr>Times New Roman</vt:lpstr>
      <vt:lpstr>Wingdings</vt:lpstr>
      <vt:lpstr>1_Brugerdefineret design</vt:lpstr>
      <vt:lpstr>AAU PowerPoint</vt:lpstr>
      <vt:lpstr>Teaching Load Catalogue Full time studies at AAU Business School May 2021</vt:lpstr>
      <vt:lpstr>Agenda</vt:lpstr>
      <vt:lpstr>Background for the Teaching Load Catalogue</vt:lpstr>
      <vt:lpstr>Norms for coordination</vt:lpstr>
      <vt:lpstr>Norms for supervision</vt:lpstr>
      <vt:lpstr>Norms for project exams</vt:lpstr>
      <vt:lpstr>Norms for internal censorship in project exams</vt:lpstr>
      <vt:lpstr>Norms for written exams and re-exams</vt:lpstr>
      <vt:lpstr>Norms for an oral exam without a written assignment </vt:lpstr>
      <vt:lpstr>Norms for exam complaints and plagiarism cases</vt:lpstr>
      <vt:lpstr>Norms for course activities </vt:lpstr>
      <vt:lpstr>Norms for course activities (valid from September 2020)</vt:lpstr>
      <vt:lpstr>Inspiration for course activities - bachelor</vt:lpstr>
      <vt:lpstr>Inspiration for course activities - master</vt:lpstr>
      <vt:lpstr>PowerPoint-præsentation</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Søren Emil Søe Degn</dc:creator>
  <cp:lastModifiedBy>Mette Vinther Larsen</cp:lastModifiedBy>
  <cp:revision>57</cp:revision>
  <cp:lastPrinted>2017-03-09T03:48:56Z</cp:lastPrinted>
  <dcterms:created xsi:type="dcterms:W3CDTF">2020-01-14T10:11:12Z</dcterms:created>
  <dcterms:modified xsi:type="dcterms:W3CDTF">2021-05-01T05:59:44Z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0x01010056F463154A4AD0429153ECFACBD81886</vt:lpwstr>
  </property>
</Properties>
</file>