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4"/>
    <p:sldMasterId id="2147484005" r:id="rId5"/>
  </p:sldMasterIdLst>
  <p:notesMasterIdLst>
    <p:notesMasterId r:id="rId21"/>
  </p:notesMasterIdLst>
  <p:handoutMasterIdLst>
    <p:handoutMasterId r:id="rId22"/>
  </p:handoutMasterIdLst>
  <p:sldIdLst>
    <p:sldId id="393" r:id="rId6"/>
    <p:sldId id="394" r:id="rId7"/>
    <p:sldId id="395" r:id="rId8"/>
    <p:sldId id="396" r:id="rId9"/>
    <p:sldId id="397" r:id="rId10"/>
    <p:sldId id="398" r:id="rId11"/>
    <p:sldId id="399" r:id="rId12"/>
    <p:sldId id="402" r:id="rId13"/>
    <p:sldId id="403" r:id="rId14"/>
    <p:sldId id="404" r:id="rId15"/>
    <p:sldId id="405" r:id="rId16"/>
    <p:sldId id="407" r:id="rId17"/>
    <p:sldId id="408" r:id="rId18"/>
    <p:sldId id="409" r:id="rId19"/>
    <p:sldId id="410" r:id="rId2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93"/>
            <p14:sldId id="394"/>
            <p14:sldId id="395"/>
            <p14:sldId id="396"/>
            <p14:sldId id="397"/>
            <p14:sldId id="398"/>
            <p14:sldId id="399"/>
            <p14:sldId id="402"/>
            <p14:sldId id="403"/>
            <p14:sldId id="404"/>
            <p14:sldId id="405"/>
            <p14:sldId id="407"/>
            <p14:sldId id="408"/>
            <p14:sldId id="409"/>
            <p14:sldId id="41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651" autoAdjust="0"/>
  </p:normalViewPr>
  <p:slideViewPr>
    <p:cSldViewPr snapToGrid="0" snapToObjects="1">
      <p:cViewPr varScale="1">
        <p:scale>
          <a:sx n="65" d="100"/>
          <a:sy n="65" d="100"/>
        </p:scale>
        <p:origin x="274"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5/1/2021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5/1/2021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7"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8"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9"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spTree>
    <p:extLst>
      <p:ext uri="{BB962C8B-B14F-4D97-AF65-F5344CB8AC3E}">
        <p14:creationId xmlns:p14="http://schemas.microsoft.com/office/powerpoint/2010/main" val="5620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8"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9" name="Billed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334819" y="196625"/>
            <a:ext cx="6943368" cy="5825654"/>
          </a:xfrm>
          <a:prstGeom prst="rect">
            <a:avLst/>
          </a:prstGeom>
        </p:spPr>
      </p:pic>
      <p:sp>
        <p:nvSpPr>
          <p:cNvPr id="10" name="Pladsholder til tekst 10"/>
          <p:cNvSpPr>
            <a:spLocks noGrp="1"/>
          </p:cNvSpPr>
          <p:nvPr>
            <p:ph type="body" sz="quarter" idx="12" hasCustomPrompt="1"/>
          </p:nvPr>
        </p:nvSpPr>
        <p:spPr>
          <a:xfrm>
            <a:off x="587375" y="2065337"/>
            <a:ext cx="4516438" cy="3243263"/>
          </a:xfrm>
        </p:spPr>
        <p:txBody>
          <a:bodyPr/>
          <a:lstStyle>
            <a:lvl1pPr marL="285750" indent="-285750">
              <a:buFont typeface="Wingdings" panose="05000000000000000000" pitchFamily="2" charset="2"/>
              <a:buChar char="§"/>
              <a:defRPr/>
            </a:lvl1pPr>
          </a:lstStyle>
          <a:p>
            <a:pPr lvl="0"/>
            <a:r>
              <a:rPr lang="da-DK" dirty="0" smtClean="0"/>
              <a:t>Indsæt </a:t>
            </a:r>
            <a:r>
              <a:rPr lang="da-DK" dirty="0" err="1" smtClean="0"/>
              <a:t>bullets</a:t>
            </a:r>
            <a:endParaRPr lang="da-DK" dirty="0" smtClean="0"/>
          </a:p>
        </p:txBody>
      </p:sp>
      <p:sp>
        <p:nvSpPr>
          <p:cNvPr id="11" name="Picture Placeholder 4"/>
          <p:cNvSpPr>
            <a:spLocks noGrp="1"/>
          </p:cNvSpPr>
          <p:nvPr>
            <p:ph type="pic" sz="quarter" idx="11" hasCustomPrompt="1"/>
          </p:nvPr>
        </p:nvSpPr>
        <p:spPr>
          <a:xfrm>
            <a:off x="5626560" y="682152"/>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268841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pic>
        <p:nvPicPr>
          <p:cNvPr id="30" name="Billed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pic>
        <p:nvPicPr>
          <p:cNvPr id="30" name="Billed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55" name="Billede 5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703" y="5826683"/>
            <a:ext cx="1242593" cy="858519"/>
          </a:xfrm>
          <a:prstGeom prst="rect">
            <a:avLst/>
          </a:prstGeom>
        </p:spPr>
      </p:pic>
    </p:spTree>
    <p:extLst>
      <p:ext uri="{BB962C8B-B14F-4D97-AF65-F5344CB8AC3E}">
        <p14:creationId xmlns:p14="http://schemas.microsoft.com/office/powerpoint/2010/main" val="17474333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735931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icture Placeholder 4"/>
          <p:cNvSpPr>
            <a:spLocks noGrp="1"/>
          </p:cNvSpPr>
          <p:nvPr>
            <p:ph type="pic" sz="quarter" idx="11" hasCustomPrompt="1"/>
          </p:nvPr>
        </p:nvSpPr>
        <p:spPr>
          <a:xfrm>
            <a:off x="7438768" y="0"/>
            <a:ext cx="4753232" cy="571740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8"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9" name="Pladsholder til tekst 3"/>
          <p:cNvSpPr>
            <a:spLocks noGrp="1"/>
          </p:cNvSpPr>
          <p:nvPr>
            <p:ph type="body" sz="quarter" idx="12" hasCustomPrompt="1"/>
          </p:nvPr>
        </p:nvSpPr>
        <p:spPr>
          <a:xfrm>
            <a:off x="587375" y="2143359"/>
            <a:ext cx="4490445" cy="3574047"/>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10356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pic>
        <p:nvPicPr>
          <p:cNvPr id="54" name="Billed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38584364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smtClean="0"/>
              <a:t>KLIK HER FOR AT ÆNDRE TITEL</a:t>
            </a:r>
            <a:endParaRPr lang="en-US" dirty="0"/>
          </a:p>
        </p:txBody>
      </p:sp>
      <p:sp>
        <p:nvSpPr>
          <p:cNvPr id="76" name="Pladsholder til tekst 3"/>
          <p:cNvSpPr>
            <a:spLocks noGrp="1"/>
          </p:cNvSpPr>
          <p:nvPr>
            <p:ph type="body" sz="quarter" idx="12" hasCustomPrompt="1"/>
          </p:nvPr>
        </p:nvSpPr>
        <p:spPr>
          <a:xfrm>
            <a:off x="5324158" y="2143360"/>
            <a:ext cx="4490445" cy="3565110"/>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pic>
        <p:nvPicPr>
          <p:cNvPr id="53" name="Billede 5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8" name="Picture Placeholder 4"/>
          <p:cNvSpPr>
            <a:spLocks noGrp="1"/>
          </p:cNvSpPr>
          <p:nvPr>
            <p:ph type="pic" sz="quarter" idx="14" hasCustomPrompt="1"/>
          </p:nvPr>
        </p:nvSpPr>
        <p:spPr>
          <a:xfrm>
            <a:off x="7427911" y="2894563"/>
            <a:ext cx="4764087" cy="280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9"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10"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0" y="0"/>
            <a:ext cx="4764087" cy="280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78065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435577"/>
          </a:xfrm>
        </p:spPr>
        <p:txBody>
          <a:bodyPr/>
          <a:lstStyle/>
          <a:p>
            <a:r>
              <a:rPr lang="da-DK" smtClean="0"/>
              <a:t>Klik på ikonet for at tilføje et diagram</a:t>
            </a:r>
            <a:endParaRPr lang="da-DK"/>
          </a:p>
        </p:txBody>
      </p:sp>
      <p:sp>
        <p:nvSpPr>
          <p:cNvPr id="12" name="Pladsholder til tekst 12"/>
          <p:cNvSpPr>
            <a:spLocks noGrp="1"/>
          </p:cNvSpPr>
          <p:nvPr>
            <p:ph type="body" sz="quarter" idx="13" hasCustomPrompt="1"/>
          </p:nvPr>
        </p:nvSpPr>
        <p:spPr>
          <a:xfrm>
            <a:off x="587375" y="2262579"/>
            <a:ext cx="4886992" cy="3435577"/>
          </a:xfrm>
        </p:spPr>
        <p:txBody>
          <a:bodyPr>
            <a:normAutofit/>
          </a:bodyPr>
          <a:lstStyle>
            <a:lvl2pPr marL="285750" indent="-285750">
              <a:buFont typeface="Wingdings" panose="05000000000000000000" pitchFamily="2" charset="2"/>
              <a:buChar char="§"/>
              <a:defRPr sz="1600" baseline="0"/>
            </a:lvl2pPr>
          </a:lstStyle>
          <a:p>
            <a:pPr lvl="1"/>
            <a:r>
              <a:rPr lang="da-DK" dirty="0" smtClean="0"/>
              <a:t>Indsæt </a:t>
            </a:r>
            <a:r>
              <a:rPr lang="da-DK" dirty="0" err="1" smtClean="0"/>
              <a:t>bullets</a:t>
            </a:r>
            <a:endParaRPr lang="da-DK" dirty="0" smtClean="0"/>
          </a:p>
        </p:txBody>
      </p:sp>
    </p:spTree>
    <p:extLst>
      <p:ext uri="{BB962C8B-B14F-4D97-AF65-F5344CB8AC3E}">
        <p14:creationId xmlns:p14="http://schemas.microsoft.com/office/powerpoint/2010/main" val="28591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un titel">
    <p:spTree>
      <p:nvGrpSpPr>
        <p:cNvPr id="1" name=""/>
        <p:cNvGrpSpPr/>
        <p:nvPr/>
      </p:nvGrpSpPr>
      <p:grpSpPr>
        <a:xfrm>
          <a:off x="0" y="0"/>
          <a:ext cx="0" cy="0"/>
          <a:chOff x="0" y="0"/>
          <a:chExt cx="0" cy="0"/>
        </a:xfrm>
      </p:grpSpPr>
      <p:sp>
        <p:nvSpPr>
          <p:cNvPr id="6"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8"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sp>
        <p:nvSpPr>
          <p:cNvPr id="9" name="Pladsholder til tekst 3"/>
          <p:cNvSpPr>
            <a:spLocks noGrp="1"/>
          </p:cNvSpPr>
          <p:nvPr>
            <p:ph type="body" sz="quarter" idx="12" hasCustomPrompt="1"/>
          </p:nvPr>
        </p:nvSpPr>
        <p:spPr>
          <a:xfrm>
            <a:off x="583406" y="2101809"/>
            <a:ext cx="4687094" cy="3765591"/>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smtClean="0"/>
              <a:t>Indsæt </a:t>
            </a:r>
            <a:r>
              <a:rPr lang="da-DK" dirty="0" err="1" smtClean="0"/>
              <a:t>bullets</a:t>
            </a:r>
            <a:endParaRPr lang="da-DK" dirty="0" smtClean="0"/>
          </a:p>
        </p:txBody>
      </p:sp>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3635" y="5958122"/>
            <a:ext cx="1044730" cy="721813"/>
          </a:xfrm>
          <a:prstGeom prst="rect">
            <a:avLst/>
          </a:prstGeom>
        </p:spPr>
      </p:pic>
    </p:spTree>
    <p:extLst>
      <p:ext uri="{BB962C8B-B14F-4D97-AF65-F5344CB8AC3E}">
        <p14:creationId xmlns:p14="http://schemas.microsoft.com/office/powerpoint/2010/main" val="75395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583406" y="2101809"/>
            <a:ext cx="4458495" cy="3600491"/>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smtClean="0"/>
              <a:t>Indsæt </a:t>
            </a:r>
            <a:r>
              <a:rPr lang="da-DK" dirty="0" err="1" smtClean="0"/>
              <a:t>bullets</a:t>
            </a:r>
            <a:endParaRPr lang="da-DK" dirty="0" smtClean="0"/>
          </a:p>
        </p:txBody>
      </p:sp>
      <p:sp>
        <p:nvSpPr>
          <p:cNvPr id="8"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089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31" name="Slide Number Placeholder 2"/>
          <p:cNvSpPr>
            <a:spLocks noGrp="1"/>
          </p:cNvSpPr>
          <p:nvPr>
            <p:ph type="sldNum" sz="quarter" idx="10"/>
          </p:nvPr>
        </p:nvSpPr>
        <p:spPr>
          <a:xfrm>
            <a:off x="11339887" y="593223"/>
            <a:ext cx="571468" cy="227164"/>
          </a:xfrm>
        </p:spPr>
        <p:txBody>
          <a:bodyPr/>
          <a:lstStyle/>
          <a:p>
            <a:fld id="{D8D877B3-D348-4611-9BDB-C5374591D951}" type="slidenum">
              <a:rPr lang="en-US" smtClean="0"/>
              <a:pPr/>
              <a:t>‹nr.›</a:t>
            </a:fld>
            <a:endParaRPr lang="en-US" dirty="0" smtClean="0"/>
          </a:p>
        </p:txBody>
      </p:sp>
      <p:sp>
        <p:nvSpPr>
          <p:cNvPr id="32"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3"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34"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29118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8" name="Rectangle 6"/>
          <p:cNvSpPr/>
          <p:nvPr userDrawn="1"/>
        </p:nvSpPr>
        <p:spPr>
          <a:xfrm>
            <a:off x="7427913" y="0"/>
            <a:ext cx="4764087" cy="6747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Pladsholder til tekst 3"/>
          <p:cNvSpPr>
            <a:spLocks noGrp="1"/>
          </p:cNvSpPr>
          <p:nvPr>
            <p:ph type="body" sz="quarter" idx="17" hasCustomPrompt="1"/>
          </p:nvPr>
        </p:nvSpPr>
        <p:spPr>
          <a:xfrm>
            <a:off x="8027662" y="2927417"/>
            <a:ext cx="3673420" cy="3170609"/>
          </a:xfrm>
        </p:spPr>
        <p:txBody>
          <a:bodyPr/>
          <a:lstStyle>
            <a:lvl1pPr marL="285750" indent="-285750">
              <a:buFont typeface="Wingdings" panose="05000000000000000000" pitchFamily="2" charset="2"/>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10" name="Slide Number Placeholder 2"/>
          <p:cNvSpPr>
            <a:spLocks noGrp="1"/>
          </p:cNvSpPr>
          <p:nvPr>
            <p:ph type="sldNum" sz="quarter" idx="10"/>
          </p:nvPr>
        </p:nvSpPr>
        <p:spPr>
          <a:xfrm>
            <a:off x="11339887" y="593223"/>
            <a:ext cx="571468" cy="223497"/>
          </a:xfrm>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sp>
        <p:nvSpPr>
          <p:cNvPr id="11" name="Title 4"/>
          <p:cNvSpPr>
            <a:spLocks noGrp="1"/>
          </p:cNvSpPr>
          <p:nvPr>
            <p:ph type="title" hasCustomPrompt="1"/>
          </p:nvPr>
        </p:nvSpPr>
        <p:spPr>
          <a:xfrm>
            <a:off x="8027663" y="943460"/>
            <a:ext cx="3673419" cy="1830849"/>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281277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og lodret tekst">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11339887" y="593223"/>
            <a:ext cx="571468" cy="227164"/>
          </a:xfrm>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sp>
        <p:nvSpPr>
          <p:cNvPr id="8"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9" name="Title 4"/>
          <p:cNvSpPr>
            <a:spLocks noGrp="1"/>
          </p:cNvSpPr>
          <p:nvPr>
            <p:ph type="title" hasCustomPrompt="1"/>
          </p:nvPr>
        </p:nvSpPr>
        <p:spPr>
          <a:xfrm>
            <a:off x="5324157" y="359273"/>
            <a:ext cx="4490445" cy="1621619"/>
          </a:xfrm>
        </p:spPr>
        <p:txBody>
          <a:bodyPr/>
          <a:lstStyle>
            <a:lvl1pPr>
              <a:defRPr sz="3600"/>
            </a:lvl1pPr>
          </a:lstStyle>
          <a:p>
            <a:r>
              <a:rPr lang="en-US" dirty="0" smtClean="0"/>
              <a:t>KLIK HER FOR AT ÆNDRE TITEL</a:t>
            </a:r>
            <a:endParaRPr lang="en-US" dirty="0"/>
          </a:p>
        </p:txBody>
      </p:sp>
      <p:sp>
        <p:nvSpPr>
          <p:cNvPr id="10" name="Pladsholder til tekst 3"/>
          <p:cNvSpPr>
            <a:spLocks noGrp="1"/>
          </p:cNvSpPr>
          <p:nvPr>
            <p:ph type="body" sz="quarter" idx="12" hasCustomPrompt="1"/>
          </p:nvPr>
        </p:nvSpPr>
        <p:spPr>
          <a:xfrm>
            <a:off x="5324158" y="2143360"/>
            <a:ext cx="4490445" cy="3565110"/>
          </a:xfrm>
        </p:spPr>
        <p:txBody>
          <a:bodyPr/>
          <a:lstStyle>
            <a:lvl1pPr marL="285750" indent="-285750">
              <a:lnSpc>
                <a:spcPct val="100000"/>
              </a:lnSpc>
              <a:spcBef>
                <a:spcPts val="600"/>
              </a:spcBef>
              <a:buFont typeface="Wingdings" panose="05000000000000000000" pitchFamily="2" charset="2"/>
              <a:buChar char="§"/>
              <a:defRPr sz="1600" baseline="0"/>
            </a:lvl1pPr>
          </a:lstStyle>
          <a:p>
            <a:pPr lvl="0"/>
            <a:r>
              <a:rPr lang="da-DK" dirty="0"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63894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5.emf"/><Relationship Id="rId2" Type="http://schemas.openxmlformats.org/officeDocument/2006/relationships/slideLayout" Target="../slideLayouts/slideLayout12.xml"/><Relationship Id="rId16" Type="http://schemas.openxmlformats.org/officeDocument/2006/relationships/image" Target="../media/image4.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8"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9"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Rektangel 9"/>
          <p:cNvSpPr/>
          <p:nvPr userDrawn="1"/>
        </p:nvSpPr>
        <p:spPr>
          <a:xfrm>
            <a:off x="0" y="5900288"/>
            <a:ext cx="12192000" cy="847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73635" y="5958122"/>
            <a:ext cx="1044730" cy="721813"/>
          </a:xfrm>
          <a:prstGeom prst="rect">
            <a:avLst/>
          </a:prstGeom>
        </p:spPr>
      </p:pic>
    </p:spTree>
    <p:extLst>
      <p:ext uri="{BB962C8B-B14F-4D97-AF65-F5344CB8AC3E}">
        <p14:creationId xmlns:p14="http://schemas.microsoft.com/office/powerpoint/2010/main" val="49324401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1" r:id="rId3"/>
    <p:sldLayoutId id="2147484072" r:id="rId4"/>
    <p:sldLayoutId id="2147484073" r:id="rId5"/>
    <p:sldLayoutId id="2147484074" r:id="rId6"/>
    <p:sldLayoutId id="2147484075" r:id="rId7"/>
    <p:sldLayoutId id="2147484076" r:id="rId8"/>
    <p:sldLayoutId id="2147484077" r:id="rId9"/>
    <p:sldLayoutId id="21474840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59" name="Billede 5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474703" y="5826683"/>
            <a:ext cx="1242593" cy="858518"/>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6"/>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6"/>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7"/>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7"/>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1"/>
          </p:nvPr>
        </p:nvSpPr>
        <p:spPr/>
      </p:sp>
      <p:pic>
        <p:nvPicPr>
          <p:cNvPr id="6" name="Pladsholder til billede 2"/>
          <p:cNvPicPr>
            <a:picLocks noChangeAspect="1"/>
          </p:cNvPicPr>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10637" t="21549" r="1085" b="3967"/>
          <a:stretch/>
        </p:blipFill>
        <p:spPr>
          <a:xfrm>
            <a:off x="0" y="0"/>
            <a:ext cx="12192000" cy="6858000"/>
          </a:xfrm>
          <a:prstGeom prst="rect">
            <a:avLst/>
          </a:prstGeom>
          <a:pattFill prst="pct10">
            <a:fgClr>
              <a:schemeClr val="tx1"/>
            </a:fgClr>
            <a:bgClr>
              <a:schemeClr val="bg1"/>
            </a:bgClr>
          </a:pattFill>
        </p:spPr>
      </p:pic>
      <p:pic>
        <p:nvPicPr>
          <p:cNvPr id="7" name="Billede 6"/>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474703" y="5826683"/>
            <a:ext cx="1242593" cy="858519"/>
          </a:xfrm>
          <a:prstGeom prst="rect">
            <a:avLst/>
          </a:prstGeom>
        </p:spPr>
      </p:pic>
      <p:sp>
        <p:nvSpPr>
          <p:cNvPr id="3" name="Titel 2"/>
          <p:cNvSpPr>
            <a:spLocks noGrp="1"/>
          </p:cNvSpPr>
          <p:nvPr>
            <p:ph type="title"/>
          </p:nvPr>
        </p:nvSpPr>
        <p:spPr>
          <a:xfrm>
            <a:off x="2441575" y="2844935"/>
            <a:ext cx="7341129" cy="1305034"/>
          </a:xfrm>
        </p:spPr>
        <p:txBody>
          <a:bodyPr/>
          <a:lstStyle/>
          <a:p>
            <a:r>
              <a:rPr lang="da-DK" dirty="0"/>
              <a:t>Normkatalog</a:t>
            </a:r>
            <a:br>
              <a:rPr lang="da-DK" dirty="0"/>
            </a:br>
            <a:r>
              <a:rPr lang="da-DK" dirty="0"/>
              <a:t>Fuldtidsstudierne ved AAU Business </a:t>
            </a:r>
            <a:r>
              <a:rPr lang="da-DK" dirty="0" smtClean="0"/>
              <a:t>School</a:t>
            </a:r>
            <a:br>
              <a:rPr lang="da-DK" dirty="0" smtClean="0"/>
            </a:br>
            <a:r>
              <a:rPr lang="da-DK" dirty="0" smtClean="0"/>
              <a:t>maj 2021</a:t>
            </a:r>
            <a:endParaRPr lang="da-DK" dirty="0"/>
          </a:p>
        </p:txBody>
      </p:sp>
    </p:spTree>
    <p:extLst>
      <p:ext uri="{BB962C8B-B14F-4D97-AF65-F5344CB8AC3E}">
        <p14:creationId xmlns:p14="http://schemas.microsoft.com/office/powerpoint/2010/main" val="4253067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094874" cy="1028093"/>
          </a:xfrm>
        </p:spPr>
        <p:txBody>
          <a:bodyPr/>
          <a:lstStyle/>
          <a:p>
            <a:r>
              <a:rPr lang="da-DK" dirty="0"/>
              <a:t>Normer for eksamensklager og plagieringssager</a:t>
            </a:r>
          </a:p>
        </p:txBody>
      </p:sp>
      <p:sp>
        <p:nvSpPr>
          <p:cNvPr id="4" name="Pladsholder til tekst 3"/>
          <p:cNvSpPr>
            <a:spLocks noGrp="1"/>
          </p:cNvSpPr>
          <p:nvPr>
            <p:ph type="body" sz="quarter" idx="12"/>
          </p:nvPr>
        </p:nvSpPr>
        <p:spPr>
          <a:xfrm>
            <a:off x="587374" y="4524980"/>
            <a:ext cx="11094873" cy="751268"/>
          </a:xfrm>
        </p:spPr>
        <p:txBody>
          <a:bodyPr>
            <a:normAutofit/>
          </a:bodyPr>
          <a:lstStyle/>
          <a:p>
            <a:pPr lvl="0" defTabSz="914318">
              <a:buBlip>
                <a:blip r:embed="rId2"/>
              </a:buBlip>
            </a:pPr>
            <a:r>
              <a:rPr lang="da-DK" sz="1200" dirty="0">
                <a:solidFill>
                  <a:srgbClr val="211A52"/>
                </a:solidFill>
                <a:latin typeface="Arial"/>
              </a:rPr>
              <a:t>Den angivne tid er pr. sag.</a:t>
            </a:r>
          </a:p>
          <a:p>
            <a:pPr lvl="0" defTabSz="914318">
              <a:buBlip>
                <a:blip r:embed="rId2"/>
              </a:buBlip>
            </a:pPr>
            <a:r>
              <a:rPr lang="da-DK" sz="1200" dirty="0">
                <a:solidFill>
                  <a:srgbClr val="211A52"/>
                </a:solidFill>
                <a:latin typeface="Arial"/>
              </a:rPr>
              <a:t>Håndtering af eksamensklager samt plagieringssager sker i samarbejde med de respektive </a:t>
            </a:r>
            <a:r>
              <a:rPr lang="da-DK" sz="1200" dirty="0" smtClean="0">
                <a:solidFill>
                  <a:srgbClr val="211A52"/>
                </a:solidFill>
                <a:latin typeface="Arial"/>
              </a:rPr>
              <a:t>studienævn</a:t>
            </a:r>
            <a:r>
              <a:rPr lang="da-DK" sz="1200" dirty="0">
                <a:solidFill>
                  <a:srgbClr val="211A52"/>
                </a:solidFill>
                <a:latin typeface="Arial"/>
              </a:rPr>
              <a:t>, som også vil rådgive om, hvordan disse sager håndteres.</a:t>
            </a:r>
          </a:p>
          <a:p>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869902474"/>
              </p:ext>
            </p:extLst>
          </p:nvPr>
        </p:nvGraphicFramePr>
        <p:xfrm>
          <a:off x="6247839" y="2216366"/>
          <a:ext cx="5093109" cy="2091743"/>
        </p:xfrm>
        <a:graphic>
          <a:graphicData uri="http://schemas.openxmlformats.org/drawingml/2006/table">
            <a:tbl>
              <a:tblPr firstRow="1" bandRow="1">
                <a:tableStyleId>{00A15C55-8517-42AA-B614-E9B94910E393}</a:tableStyleId>
              </a:tblPr>
              <a:tblGrid>
                <a:gridCol w="3578941">
                  <a:extLst>
                    <a:ext uri="{9D8B030D-6E8A-4147-A177-3AD203B41FA5}">
                      <a16:colId xmlns:a16="http://schemas.microsoft.com/office/drawing/2014/main" val="838670409"/>
                    </a:ext>
                  </a:extLst>
                </a:gridCol>
                <a:gridCol w="1514168">
                  <a:extLst>
                    <a:ext uri="{9D8B030D-6E8A-4147-A177-3AD203B41FA5}">
                      <a16:colId xmlns:a16="http://schemas.microsoft.com/office/drawing/2014/main" val="799887497"/>
                    </a:ext>
                  </a:extLst>
                </a:gridCol>
              </a:tblGrid>
              <a:tr h="428146">
                <a:tc gridSpan="2">
                  <a:txBody>
                    <a:bodyPr/>
                    <a:lstStyle/>
                    <a:p>
                      <a:r>
                        <a:rPr lang="da-DK" dirty="0" smtClean="0"/>
                        <a:t>1-14.200+ anslag </a:t>
                      </a:r>
                      <a:r>
                        <a:rPr lang="da-DK" sz="1600" dirty="0" smtClean="0"/>
                        <a:t>(eksklusiv grafer, tabeller etc.)</a:t>
                      </a:r>
                      <a:endParaRPr lang="da-DK" b="0" i="1" dirty="0"/>
                    </a:p>
                  </a:txBody>
                  <a:tcPr/>
                </a:tc>
                <a:tc hMerge="1">
                  <a:txBody>
                    <a:bodyPr/>
                    <a:lstStyle/>
                    <a:p>
                      <a:endParaRPr lang="da-DK" dirty="0"/>
                    </a:p>
                  </a:txBody>
                  <a:tcPr/>
                </a:tc>
                <a:extLst>
                  <a:ext uri="{0D108BD9-81ED-4DB2-BD59-A6C34878D82A}">
                    <a16:rowId xmlns:a16="http://schemas.microsoft.com/office/drawing/2014/main" val="863841897"/>
                  </a:ext>
                </a:extLst>
              </a:tr>
              <a:tr h="434614">
                <a:tc>
                  <a:txBody>
                    <a:bodyPr/>
                    <a:lstStyle/>
                    <a:p>
                      <a:r>
                        <a:rPr lang="da-DK" sz="1600" dirty="0" smtClean="0"/>
                        <a:t>Indsigt i bedømmernoter</a:t>
                      </a:r>
                      <a:endParaRPr lang="da-DK" sz="1600" dirty="0"/>
                    </a:p>
                  </a:txBody>
                  <a:tcPr/>
                </a:tc>
                <a:tc>
                  <a:txBody>
                    <a:bodyPr/>
                    <a:lstStyle/>
                    <a:p>
                      <a:r>
                        <a:rPr lang="da-DK" sz="1600" dirty="0" smtClean="0"/>
                        <a:t>3 timer</a:t>
                      </a:r>
                      <a:endParaRPr lang="da-DK" sz="1600" b="0" dirty="0"/>
                    </a:p>
                  </a:txBody>
                  <a:tcPr/>
                </a:tc>
                <a:extLst>
                  <a:ext uri="{0D108BD9-81ED-4DB2-BD59-A6C34878D82A}">
                    <a16:rowId xmlns:a16="http://schemas.microsoft.com/office/drawing/2014/main" val="277662005"/>
                  </a:ext>
                </a:extLst>
              </a:tr>
              <a:tr h="409661">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dirty="0" smtClean="0"/>
                        <a:t>Behandling</a:t>
                      </a:r>
                      <a:r>
                        <a:rPr lang="da-DK" sz="1600" baseline="0" dirty="0" smtClean="0"/>
                        <a:t> af eksamensklage</a:t>
                      </a:r>
                      <a:endParaRPr lang="da-DK" sz="1600" b="0" dirty="0" smtClean="0"/>
                    </a:p>
                  </a:txBody>
                  <a:tcPr/>
                </a:tc>
                <a:tc>
                  <a:txBody>
                    <a:bodyPr/>
                    <a:lstStyle/>
                    <a:p>
                      <a:r>
                        <a:rPr lang="da-DK" sz="1600" dirty="0" smtClean="0"/>
                        <a:t>8 timer</a:t>
                      </a:r>
                      <a:endParaRPr lang="da-DK" sz="1600" b="0" dirty="0"/>
                    </a:p>
                  </a:txBody>
                  <a:tcPr/>
                </a:tc>
                <a:extLst>
                  <a:ext uri="{0D108BD9-81ED-4DB2-BD59-A6C34878D82A}">
                    <a16:rowId xmlns:a16="http://schemas.microsoft.com/office/drawing/2014/main" val="3318807099"/>
                  </a:ext>
                </a:extLst>
              </a:tr>
              <a:tr h="409661">
                <a:tc>
                  <a:txBody>
                    <a:bodyPr/>
                    <a:lstStyle/>
                    <a:p>
                      <a:r>
                        <a:rPr lang="da-DK" sz="1600" dirty="0" smtClean="0"/>
                        <a:t>Behandling er plagieringssag</a:t>
                      </a:r>
                      <a:endParaRPr lang="da-DK" sz="1600" b="0" dirty="0"/>
                    </a:p>
                  </a:txBody>
                  <a:tcPr/>
                </a:tc>
                <a:tc>
                  <a:txBody>
                    <a:bodyPr/>
                    <a:lstStyle/>
                    <a:p>
                      <a:r>
                        <a:rPr lang="da-DK" sz="1600" dirty="0" smtClean="0"/>
                        <a:t>2 timer</a:t>
                      </a:r>
                      <a:endParaRPr lang="da-DK" sz="1600" b="0" dirty="0"/>
                    </a:p>
                  </a:txBody>
                  <a:tcPr/>
                </a:tc>
                <a:extLst>
                  <a:ext uri="{0D108BD9-81ED-4DB2-BD59-A6C34878D82A}">
                    <a16:rowId xmlns:a16="http://schemas.microsoft.com/office/drawing/2014/main" val="1836832930"/>
                  </a:ext>
                </a:extLst>
              </a:tr>
              <a:tr h="409661">
                <a:tc>
                  <a:txBody>
                    <a:bodyPr/>
                    <a:lstStyle/>
                    <a:p>
                      <a:r>
                        <a:rPr lang="da-DK" sz="1600" dirty="0" smtClean="0"/>
                        <a:t>Behandling af ankesager</a:t>
                      </a:r>
                      <a:endParaRPr lang="da-DK" sz="1600" b="0" dirty="0"/>
                    </a:p>
                  </a:txBody>
                  <a:tcPr/>
                </a:tc>
                <a:tc>
                  <a:txBody>
                    <a:bodyPr/>
                    <a:lstStyle/>
                    <a:p>
                      <a:r>
                        <a:rPr lang="da-DK" sz="1600" dirty="0" smtClean="0"/>
                        <a:t>8 timer</a:t>
                      </a:r>
                      <a:endParaRPr lang="da-DK" sz="1600" b="0" dirty="0"/>
                    </a:p>
                  </a:txBody>
                  <a:tcPr/>
                </a:tc>
                <a:extLst>
                  <a:ext uri="{0D108BD9-81ED-4DB2-BD59-A6C34878D82A}">
                    <a16:rowId xmlns:a16="http://schemas.microsoft.com/office/drawing/2014/main" val="822646553"/>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696196653"/>
              </p:ext>
            </p:extLst>
          </p:nvPr>
        </p:nvGraphicFramePr>
        <p:xfrm>
          <a:off x="587374" y="2216365"/>
          <a:ext cx="5093109" cy="2091743"/>
        </p:xfrm>
        <a:graphic>
          <a:graphicData uri="http://schemas.openxmlformats.org/drawingml/2006/table">
            <a:tbl>
              <a:tblPr firstRow="1" bandRow="1">
                <a:tableStyleId>{00A15C55-8517-42AA-B614-E9B94910E393}</a:tableStyleId>
              </a:tblPr>
              <a:tblGrid>
                <a:gridCol w="3578941">
                  <a:extLst>
                    <a:ext uri="{9D8B030D-6E8A-4147-A177-3AD203B41FA5}">
                      <a16:colId xmlns:a16="http://schemas.microsoft.com/office/drawing/2014/main" val="838670409"/>
                    </a:ext>
                  </a:extLst>
                </a:gridCol>
                <a:gridCol w="1514168">
                  <a:extLst>
                    <a:ext uri="{9D8B030D-6E8A-4147-A177-3AD203B41FA5}">
                      <a16:colId xmlns:a16="http://schemas.microsoft.com/office/drawing/2014/main" val="799887497"/>
                    </a:ext>
                  </a:extLst>
                </a:gridCol>
              </a:tblGrid>
              <a:tr h="428146">
                <a:tc gridSpan="2">
                  <a:txBody>
                    <a:bodyPr/>
                    <a:lstStyle/>
                    <a:p>
                      <a:r>
                        <a:rPr lang="da-DK" dirty="0" smtClean="0"/>
                        <a:t>1-14.200 anslag </a:t>
                      </a:r>
                      <a:r>
                        <a:rPr lang="da-DK" sz="1600" dirty="0" smtClean="0"/>
                        <a:t>(eksklusiv grafer, tabeller etc.)</a:t>
                      </a:r>
                      <a:endParaRPr lang="da-DK" b="0" i="1" dirty="0"/>
                    </a:p>
                  </a:txBody>
                  <a:tcPr/>
                </a:tc>
                <a:tc hMerge="1">
                  <a:txBody>
                    <a:bodyPr/>
                    <a:lstStyle/>
                    <a:p>
                      <a:endParaRPr lang="da-DK" dirty="0"/>
                    </a:p>
                  </a:txBody>
                  <a:tcPr/>
                </a:tc>
                <a:extLst>
                  <a:ext uri="{0D108BD9-81ED-4DB2-BD59-A6C34878D82A}">
                    <a16:rowId xmlns:a16="http://schemas.microsoft.com/office/drawing/2014/main" val="863841897"/>
                  </a:ext>
                </a:extLst>
              </a:tr>
              <a:tr h="434614">
                <a:tc>
                  <a:txBody>
                    <a:bodyPr/>
                    <a:lstStyle/>
                    <a:p>
                      <a:r>
                        <a:rPr lang="da-DK" sz="1600" dirty="0" smtClean="0"/>
                        <a:t>Indsigt i bedømmernoter</a:t>
                      </a:r>
                      <a:endParaRPr lang="da-DK" sz="1600" dirty="0"/>
                    </a:p>
                  </a:txBody>
                  <a:tcPr/>
                </a:tc>
                <a:tc>
                  <a:txBody>
                    <a:bodyPr/>
                    <a:lstStyle/>
                    <a:p>
                      <a:r>
                        <a:rPr lang="da-DK" sz="1600" dirty="0" smtClean="0"/>
                        <a:t>2 timer</a:t>
                      </a:r>
                      <a:endParaRPr lang="da-DK" sz="1600" b="0" dirty="0"/>
                    </a:p>
                  </a:txBody>
                  <a:tcPr/>
                </a:tc>
                <a:extLst>
                  <a:ext uri="{0D108BD9-81ED-4DB2-BD59-A6C34878D82A}">
                    <a16:rowId xmlns:a16="http://schemas.microsoft.com/office/drawing/2014/main" val="277662005"/>
                  </a:ext>
                </a:extLst>
              </a:tr>
              <a:tr h="409661">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dirty="0" smtClean="0"/>
                        <a:t>Behandling</a:t>
                      </a:r>
                      <a:r>
                        <a:rPr lang="da-DK" sz="1600" baseline="0" dirty="0" smtClean="0"/>
                        <a:t> af eksamensklage</a:t>
                      </a:r>
                      <a:endParaRPr lang="da-DK" sz="1600" b="0" dirty="0" smtClean="0"/>
                    </a:p>
                  </a:txBody>
                  <a:tcPr/>
                </a:tc>
                <a:tc>
                  <a:txBody>
                    <a:bodyPr/>
                    <a:lstStyle/>
                    <a:p>
                      <a:r>
                        <a:rPr lang="da-DK" sz="1600" dirty="0" smtClean="0"/>
                        <a:t>5 timer</a:t>
                      </a:r>
                      <a:endParaRPr lang="da-DK" sz="1600" b="0" dirty="0"/>
                    </a:p>
                  </a:txBody>
                  <a:tcPr/>
                </a:tc>
                <a:extLst>
                  <a:ext uri="{0D108BD9-81ED-4DB2-BD59-A6C34878D82A}">
                    <a16:rowId xmlns:a16="http://schemas.microsoft.com/office/drawing/2014/main" val="3318807099"/>
                  </a:ext>
                </a:extLst>
              </a:tr>
              <a:tr h="409661">
                <a:tc>
                  <a:txBody>
                    <a:bodyPr/>
                    <a:lstStyle/>
                    <a:p>
                      <a:r>
                        <a:rPr lang="da-DK" sz="1600" dirty="0" smtClean="0"/>
                        <a:t>Behandling er plagieringssag</a:t>
                      </a:r>
                      <a:endParaRPr lang="da-DK" sz="1600" b="0" dirty="0"/>
                    </a:p>
                  </a:txBody>
                  <a:tcPr/>
                </a:tc>
                <a:tc>
                  <a:txBody>
                    <a:bodyPr/>
                    <a:lstStyle/>
                    <a:p>
                      <a:r>
                        <a:rPr lang="da-DK" sz="1600" dirty="0" smtClean="0"/>
                        <a:t>2 timer</a:t>
                      </a:r>
                      <a:endParaRPr lang="da-DK" sz="1600" b="0" dirty="0"/>
                    </a:p>
                  </a:txBody>
                  <a:tcPr/>
                </a:tc>
                <a:extLst>
                  <a:ext uri="{0D108BD9-81ED-4DB2-BD59-A6C34878D82A}">
                    <a16:rowId xmlns:a16="http://schemas.microsoft.com/office/drawing/2014/main" val="1836832930"/>
                  </a:ext>
                </a:extLst>
              </a:tr>
              <a:tr h="409661">
                <a:tc>
                  <a:txBody>
                    <a:bodyPr/>
                    <a:lstStyle/>
                    <a:p>
                      <a:r>
                        <a:rPr lang="da-DK" sz="1600" dirty="0" smtClean="0"/>
                        <a:t>Behandling af ankesager</a:t>
                      </a:r>
                      <a:endParaRPr lang="da-DK" sz="1600" b="0" dirty="0"/>
                    </a:p>
                  </a:txBody>
                  <a:tcPr/>
                </a:tc>
                <a:tc>
                  <a:txBody>
                    <a:bodyPr/>
                    <a:lstStyle/>
                    <a:p>
                      <a:r>
                        <a:rPr lang="da-DK" sz="1600" dirty="0" smtClean="0"/>
                        <a:t>5 timer</a:t>
                      </a:r>
                      <a:endParaRPr lang="da-DK" sz="1600" b="0" dirty="0"/>
                    </a:p>
                  </a:txBody>
                  <a:tcPr/>
                </a:tc>
                <a:extLst>
                  <a:ext uri="{0D108BD9-81ED-4DB2-BD59-A6C34878D82A}">
                    <a16:rowId xmlns:a16="http://schemas.microsoft.com/office/drawing/2014/main" val="822646553"/>
                  </a:ext>
                </a:extLst>
              </a:tr>
            </a:tbl>
          </a:graphicData>
        </a:graphic>
      </p:graphicFrame>
    </p:spTree>
    <p:extLst>
      <p:ext uri="{BB962C8B-B14F-4D97-AF65-F5344CB8AC3E}">
        <p14:creationId xmlns:p14="http://schemas.microsoft.com/office/powerpoint/2010/main" val="231288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0763798" cy="1154217"/>
          </a:xfrm>
        </p:spPr>
        <p:txBody>
          <a:bodyPr/>
          <a:lstStyle/>
          <a:p>
            <a:r>
              <a:rPr lang="da-DK" dirty="0"/>
              <a:t>Normer for </a:t>
            </a:r>
            <a:r>
              <a:rPr lang="da-DK" dirty="0" smtClean="0"/>
              <a:t>kursusaktiviteter</a:t>
            </a:r>
            <a:endParaRPr lang="da-DK" sz="1800" dirty="0"/>
          </a:p>
        </p:txBody>
      </p:sp>
      <p:sp>
        <p:nvSpPr>
          <p:cNvPr id="4" name="Pladsholder til tekst 3"/>
          <p:cNvSpPr>
            <a:spLocks noGrp="1"/>
          </p:cNvSpPr>
          <p:nvPr>
            <p:ph type="body" sz="quarter" idx="12"/>
          </p:nvPr>
        </p:nvSpPr>
        <p:spPr>
          <a:xfrm>
            <a:off x="587375" y="5444248"/>
            <a:ext cx="10763797" cy="273158"/>
          </a:xfrm>
        </p:spPr>
        <p:txBody>
          <a:bodyPr>
            <a:normAutofit fontScale="92500" lnSpcReduction="10000"/>
          </a:bodyPr>
          <a:lstStyle/>
          <a:p>
            <a:pPr marL="0" lvl="0" indent="0" defTabSz="914330">
              <a:spcBef>
                <a:spcPts val="0"/>
              </a:spcBef>
              <a:buNone/>
            </a:pPr>
            <a:r>
              <a:rPr lang="da-DK" sz="1300" dirty="0">
                <a:solidFill>
                  <a:srgbClr val="211A52"/>
                </a:solidFill>
                <a:latin typeface="Arial"/>
              </a:rPr>
              <a:t>* Der tilbydes fuld forberedelsestid til den første undervisningssession og halv forberedelsestid til de </a:t>
            </a:r>
            <a:r>
              <a:rPr lang="da-DK" sz="1300" dirty="0" smtClean="0">
                <a:solidFill>
                  <a:srgbClr val="211A52"/>
                </a:solidFill>
                <a:latin typeface="Arial"/>
              </a:rPr>
              <a:t>efterfølgende</a:t>
            </a:r>
            <a:r>
              <a:rPr lang="da-DK" sz="1100" dirty="0" smtClean="0">
                <a:solidFill>
                  <a:srgbClr val="211A52"/>
                </a:solidFill>
                <a:latin typeface="Arial"/>
              </a:rPr>
              <a:t>.</a:t>
            </a:r>
            <a:endParaRPr lang="da-DK" sz="1100" dirty="0">
              <a:solidFill>
                <a:srgbClr val="211A52"/>
              </a:solidFill>
              <a:latin typeface="Arial"/>
            </a:endParaRP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960928195"/>
              </p:ext>
            </p:extLst>
          </p:nvPr>
        </p:nvGraphicFramePr>
        <p:xfrm>
          <a:off x="587374" y="1427729"/>
          <a:ext cx="11044453" cy="3598290"/>
        </p:xfrm>
        <a:graphic>
          <a:graphicData uri="http://schemas.openxmlformats.org/drawingml/2006/table">
            <a:tbl>
              <a:tblPr firstRow="1" bandRow="1">
                <a:tableStyleId>{00A15C55-8517-42AA-B614-E9B94910E393}</a:tableStyleId>
              </a:tblPr>
              <a:tblGrid>
                <a:gridCol w="4230964">
                  <a:extLst>
                    <a:ext uri="{9D8B030D-6E8A-4147-A177-3AD203B41FA5}">
                      <a16:colId xmlns:a16="http://schemas.microsoft.com/office/drawing/2014/main" val="2158700201"/>
                    </a:ext>
                  </a:extLst>
                </a:gridCol>
                <a:gridCol w="1582993">
                  <a:extLst>
                    <a:ext uri="{9D8B030D-6E8A-4147-A177-3AD203B41FA5}">
                      <a16:colId xmlns:a16="http://schemas.microsoft.com/office/drawing/2014/main" val="2093846720"/>
                    </a:ext>
                  </a:extLst>
                </a:gridCol>
                <a:gridCol w="1632155">
                  <a:extLst>
                    <a:ext uri="{9D8B030D-6E8A-4147-A177-3AD203B41FA5}">
                      <a16:colId xmlns:a16="http://schemas.microsoft.com/office/drawing/2014/main" val="1820118271"/>
                    </a:ext>
                  </a:extLst>
                </a:gridCol>
                <a:gridCol w="1582994">
                  <a:extLst>
                    <a:ext uri="{9D8B030D-6E8A-4147-A177-3AD203B41FA5}">
                      <a16:colId xmlns:a16="http://schemas.microsoft.com/office/drawing/2014/main" val="2840844523"/>
                    </a:ext>
                  </a:extLst>
                </a:gridCol>
                <a:gridCol w="2015347">
                  <a:extLst>
                    <a:ext uri="{9D8B030D-6E8A-4147-A177-3AD203B41FA5}">
                      <a16:colId xmlns:a16="http://schemas.microsoft.com/office/drawing/2014/main" val="3401410238"/>
                    </a:ext>
                  </a:extLst>
                </a:gridCol>
              </a:tblGrid>
              <a:tr h="355875">
                <a:tc>
                  <a:txBody>
                    <a:bodyPr/>
                    <a:lstStyle/>
                    <a:p>
                      <a:endParaRPr lang="da-DK" sz="1400" dirty="0"/>
                    </a:p>
                  </a:txBody>
                  <a:tcPr/>
                </a:tc>
                <a:tc>
                  <a:txBody>
                    <a:bodyPr/>
                    <a:lstStyle/>
                    <a:p>
                      <a:r>
                        <a:rPr lang="da-DK" sz="1400" dirty="0" smtClean="0"/>
                        <a:t>Prof.</a:t>
                      </a:r>
                      <a:r>
                        <a:rPr lang="da-DK" sz="1400" baseline="0" dirty="0" smtClean="0"/>
                        <a:t> &amp; lektor</a:t>
                      </a:r>
                      <a:endParaRPr lang="da-DK" sz="1400" dirty="0"/>
                    </a:p>
                  </a:txBody>
                  <a:tcPr/>
                </a:tc>
                <a:tc>
                  <a:txBody>
                    <a:bodyPr/>
                    <a:lstStyle/>
                    <a:p>
                      <a:r>
                        <a:rPr lang="da-DK" sz="1400" dirty="0" err="1" smtClean="0"/>
                        <a:t>Adj</a:t>
                      </a:r>
                      <a:r>
                        <a:rPr lang="da-DK" sz="1400" dirty="0" smtClean="0"/>
                        <a:t>. &amp; Phd.</a:t>
                      </a:r>
                      <a:endParaRPr lang="da-DK" sz="1400" dirty="0"/>
                    </a:p>
                  </a:txBody>
                  <a:tcPr/>
                </a:tc>
                <a:tc>
                  <a:txBody>
                    <a:bodyPr/>
                    <a:lstStyle/>
                    <a:p>
                      <a:r>
                        <a:rPr lang="da-DK" sz="1400" dirty="0" smtClean="0"/>
                        <a:t>D-VIP</a:t>
                      </a:r>
                      <a:endParaRPr lang="da-DK" sz="1400" dirty="0"/>
                    </a:p>
                  </a:txBody>
                  <a:tcPr/>
                </a:tc>
                <a:tc>
                  <a:txBody>
                    <a:bodyPr/>
                    <a:lstStyle/>
                    <a:p>
                      <a:r>
                        <a:rPr lang="da-DK" sz="1400" dirty="0" smtClean="0"/>
                        <a:t>UA</a:t>
                      </a:r>
                      <a:r>
                        <a:rPr lang="da-DK" sz="1400" baseline="0" dirty="0" smtClean="0"/>
                        <a:t> &amp; </a:t>
                      </a:r>
                      <a:r>
                        <a:rPr lang="da-DK" sz="1400" dirty="0" err="1" smtClean="0"/>
                        <a:t>Stud.instruktør</a:t>
                      </a:r>
                      <a:endParaRPr lang="da-DK" sz="1400" dirty="0"/>
                    </a:p>
                  </a:txBody>
                  <a:tcPr/>
                </a:tc>
                <a:extLst>
                  <a:ext uri="{0D108BD9-81ED-4DB2-BD59-A6C34878D82A}">
                    <a16:rowId xmlns:a16="http://schemas.microsoft.com/office/drawing/2014/main" val="2049693352"/>
                  </a:ext>
                </a:extLst>
              </a:tr>
              <a:tr h="355875">
                <a:tc>
                  <a:txBody>
                    <a:bodyPr/>
                    <a:lstStyle/>
                    <a:p>
                      <a:r>
                        <a:rPr lang="da-DK" sz="1300" dirty="0" smtClean="0"/>
                        <a:t>E-læringsmateriale (pr. 40 min.)</a:t>
                      </a:r>
                      <a:endParaRPr lang="da-DK" sz="1300" dirty="0"/>
                    </a:p>
                  </a:txBody>
                  <a:tcPr/>
                </a:tc>
                <a:tc>
                  <a:txBody>
                    <a:bodyPr/>
                    <a:lstStyle/>
                    <a:p>
                      <a:r>
                        <a:rPr lang="da-DK" sz="1300" dirty="0" smtClean="0"/>
                        <a:t>4 timer</a:t>
                      </a:r>
                      <a:endParaRPr lang="da-DK" sz="1300" dirty="0"/>
                    </a:p>
                  </a:txBody>
                  <a:tcPr/>
                </a:tc>
                <a:tc>
                  <a:txBody>
                    <a:bodyPr/>
                    <a:lstStyle/>
                    <a:p>
                      <a:r>
                        <a:rPr lang="da-DK" sz="1300" dirty="0" smtClean="0"/>
                        <a:t>5 timer</a:t>
                      </a:r>
                      <a:endParaRPr lang="da-DK" sz="1300" dirty="0"/>
                    </a:p>
                  </a:txBody>
                  <a:tcPr/>
                </a:tc>
                <a:tc>
                  <a:txBody>
                    <a:bodyPr/>
                    <a:lstStyle/>
                    <a:p>
                      <a:r>
                        <a:rPr lang="da-DK" sz="1300" dirty="0" smtClean="0"/>
                        <a:t>3 timer</a:t>
                      </a:r>
                      <a:endParaRPr lang="da-DK" sz="1300" dirty="0"/>
                    </a:p>
                  </a:txBody>
                  <a:tcPr/>
                </a:tc>
                <a:tc>
                  <a:txBody>
                    <a:bodyPr/>
                    <a:lstStyle/>
                    <a:p>
                      <a:r>
                        <a:rPr lang="da-DK" sz="1300" dirty="0" smtClean="0"/>
                        <a:t>2,5 timer</a:t>
                      </a:r>
                      <a:endParaRPr lang="da-DK" sz="1300" dirty="0"/>
                    </a:p>
                  </a:txBody>
                  <a:tcPr/>
                </a:tc>
                <a:extLst>
                  <a:ext uri="{0D108BD9-81ED-4DB2-BD59-A6C34878D82A}">
                    <a16:rowId xmlns:a16="http://schemas.microsoft.com/office/drawing/2014/main" val="2702968761"/>
                  </a:ext>
                </a:extLst>
              </a:tr>
              <a:tr h="355875">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300" dirty="0" smtClean="0"/>
                        <a:t>Facilitere peer review proces, seminar,</a:t>
                      </a:r>
                      <a:r>
                        <a:rPr lang="da-DK" sz="1300" baseline="0" dirty="0" smtClean="0"/>
                        <a:t> øvelse</a:t>
                      </a:r>
                      <a:r>
                        <a:rPr lang="da-DK" sz="1300" dirty="0" smtClean="0"/>
                        <a:t> (inkl.</a:t>
                      </a:r>
                      <a:r>
                        <a:rPr lang="da-DK" sz="1300" baseline="0" dirty="0" smtClean="0"/>
                        <a:t> forberedelse)*</a:t>
                      </a:r>
                      <a:endParaRPr lang="da-DK" sz="1300" dirty="0" smtClean="0"/>
                    </a:p>
                  </a:txBody>
                  <a:tcPr/>
                </a:tc>
                <a:tc>
                  <a:txBody>
                    <a:bodyPr/>
                    <a:lstStyle/>
                    <a:p>
                      <a:r>
                        <a:rPr lang="da-DK" sz="1300" dirty="0" smtClean="0"/>
                        <a:t>2,5 time</a:t>
                      </a:r>
                      <a:endParaRPr lang="da-DK" sz="1300" dirty="0"/>
                    </a:p>
                  </a:txBody>
                  <a:tcPr/>
                </a:tc>
                <a:tc>
                  <a:txBody>
                    <a:bodyPr/>
                    <a:lstStyle/>
                    <a:p>
                      <a:r>
                        <a:rPr lang="da-DK" sz="1300" dirty="0" smtClean="0"/>
                        <a:t>2,5 time</a:t>
                      </a:r>
                      <a:endParaRPr lang="da-DK" sz="1300" dirty="0"/>
                    </a:p>
                  </a:txBody>
                  <a:tcPr/>
                </a:tc>
                <a:tc>
                  <a:txBody>
                    <a:bodyPr/>
                    <a:lstStyle/>
                    <a:p>
                      <a:r>
                        <a:rPr lang="da-DK" sz="1300" dirty="0" smtClean="0"/>
                        <a:t>2,5 time</a:t>
                      </a:r>
                      <a:endParaRPr lang="da-DK" sz="1300" dirty="0"/>
                    </a:p>
                  </a:txBody>
                  <a:tcPr/>
                </a:tc>
                <a:tc>
                  <a:txBody>
                    <a:bodyPr/>
                    <a:lstStyle/>
                    <a:p>
                      <a:r>
                        <a:rPr lang="da-DK" sz="1300" dirty="0" smtClean="0"/>
                        <a:t>2,5 time</a:t>
                      </a:r>
                      <a:endParaRPr lang="da-DK" sz="1300" dirty="0"/>
                    </a:p>
                  </a:txBody>
                  <a:tcPr/>
                </a:tc>
                <a:extLst>
                  <a:ext uri="{0D108BD9-81ED-4DB2-BD59-A6C34878D82A}">
                    <a16:rowId xmlns:a16="http://schemas.microsoft.com/office/drawing/2014/main" val="1158429090"/>
                  </a:ext>
                </a:extLst>
              </a:tr>
              <a:tr h="355875">
                <a:tc>
                  <a:txBody>
                    <a:bodyPr/>
                    <a:lstStyle/>
                    <a:p>
                      <a:r>
                        <a:rPr lang="da-DK" sz="1300" dirty="0" smtClean="0"/>
                        <a:t>Udarbejde</a:t>
                      </a:r>
                      <a:r>
                        <a:rPr lang="da-DK" sz="1300" baseline="0" dirty="0" smtClean="0"/>
                        <a:t>/o</a:t>
                      </a:r>
                      <a:r>
                        <a:rPr lang="da-DK" sz="1300" dirty="0" smtClean="0"/>
                        <a:t>pdatere</a:t>
                      </a:r>
                      <a:r>
                        <a:rPr lang="da-DK" sz="1300" baseline="0" dirty="0" smtClean="0"/>
                        <a:t> øvelse/opgave og </a:t>
                      </a:r>
                      <a:r>
                        <a:rPr lang="da-DK" sz="1300" baseline="0" dirty="0" err="1" smtClean="0"/>
                        <a:t>rettevejledning</a:t>
                      </a:r>
                      <a:r>
                        <a:rPr lang="da-DK" sz="1300" baseline="0" dirty="0" smtClean="0"/>
                        <a:t> </a:t>
                      </a:r>
                      <a:r>
                        <a:rPr lang="da-DK" sz="1300" dirty="0" smtClean="0"/>
                        <a:t>(1-14.200 anslag) </a:t>
                      </a:r>
                      <a:endParaRPr lang="da-DK" sz="1300" dirty="0"/>
                    </a:p>
                  </a:txBody>
                  <a:tcPr/>
                </a:tc>
                <a:tc>
                  <a:txBody>
                    <a:bodyPr/>
                    <a:lstStyle/>
                    <a:p>
                      <a:r>
                        <a:rPr lang="da-DK" sz="1300" dirty="0" smtClean="0"/>
                        <a:t>2 timer</a:t>
                      </a:r>
                      <a:endParaRPr lang="da-DK" sz="1300" dirty="0"/>
                    </a:p>
                  </a:txBody>
                  <a:tcPr/>
                </a:tc>
                <a:tc>
                  <a:txBody>
                    <a:bodyPr/>
                    <a:lstStyle/>
                    <a:p>
                      <a:r>
                        <a:rPr lang="da-DK" sz="1300" dirty="0" smtClean="0"/>
                        <a:t>2 timer</a:t>
                      </a:r>
                      <a:endParaRPr lang="da-DK" sz="1300" dirty="0"/>
                    </a:p>
                  </a:txBody>
                  <a:tcPr/>
                </a:tc>
                <a:tc>
                  <a:txBody>
                    <a:bodyPr/>
                    <a:lstStyle/>
                    <a:p>
                      <a:r>
                        <a:rPr lang="da-DK" sz="1300" dirty="0" smtClean="0"/>
                        <a:t>2 timer</a:t>
                      </a:r>
                      <a:endParaRPr lang="da-DK" sz="1300" dirty="0"/>
                    </a:p>
                  </a:txBody>
                  <a:tcPr/>
                </a:tc>
                <a:tc>
                  <a:txBody>
                    <a:bodyPr/>
                    <a:lstStyle/>
                    <a:p>
                      <a:r>
                        <a:rPr lang="da-DK" sz="1300" dirty="0" smtClean="0"/>
                        <a:t>2 timer</a:t>
                      </a:r>
                      <a:endParaRPr lang="da-DK" sz="1300" dirty="0"/>
                    </a:p>
                  </a:txBody>
                  <a:tcPr/>
                </a:tc>
                <a:extLst>
                  <a:ext uri="{0D108BD9-81ED-4DB2-BD59-A6C34878D82A}">
                    <a16:rowId xmlns:a16="http://schemas.microsoft.com/office/drawing/2014/main" val="3688052162"/>
                  </a:ext>
                </a:extLst>
              </a:tr>
              <a:tr h="355875">
                <a:tc>
                  <a:txBody>
                    <a:bodyPr/>
                    <a:lstStyle/>
                    <a:p>
                      <a:r>
                        <a:rPr lang="da-DK" sz="1300" dirty="0" smtClean="0"/>
                        <a:t>Rette opgaver/øvelser (1-14.200 anslag) pr. stud./</a:t>
                      </a:r>
                      <a:r>
                        <a:rPr lang="da-DK" sz="1300" dirty="0" err="1" smtClean="0"/>
                        <a:t>grup</a:t>
                      </a:r>
                      <a:r>
                        <a:rPr lang="da-DK" sz="1300" dirty="0" smtClean="0"/>
                        <a:t>.</a:t>
                      </a:r>
                      <a:endParaRPr lang="da-DK" sz="1300" dirty="0"/>
                    </a:p>
                  </a:txBody>
                  <a:tcPr/>
                </a:tc>
                <a:tc>
                  <a:txBody>
                    <a:bodyPr/>
                    <a:lstStyle/>
                    <a:p>
                      <a:r>
                        <a:rPr lang="da-DK" sz="1300" dirty="0" smtClean="0"/>
                        <a:t>20 minutter</a:t>
                      </a:r>
                      <a:endParaRPr lang="da-DK" sz="1300" dirty="0"/>
                    </a:p>
                  </a:txBody>
                  <a:tcPr/>
                </a:tc>
                <a:tc>
                  <a:txBody>
                    <a:bodyPr/>
                    <a:lstStyle/>
                    <a:p>
                      <a:r>
                        <a:rPr lang="da-DK" sz="1300" dirty="0" smtClean="0"/>
                        <a:t>20 minutter</a:t>
                      </a:r>
                      <a:endParaRPr lang="da-DK" sz="1300" dirty="0"/>
                    </a:p>
                  </a:txBody>
                  <a:tcPr/>
                </a:tc>
                <a:tc>
                  <a:txBody>
                    <a:bodyPr/>
                    <a:lstStyle/>
                    <a:p>
                      <a:r>
                        <a:rPr lang="da-DK" sz="1300" dirty="0" smtClean="0"/>
                        <a:t>20 minutter</a:t>
                      </a:r>
                      <a:endParaRPr lang="da-DK" sz="1300" dirty="0"/>
                    </a:p>
                  </a:txBody>
                  <a:tcPr/>
                </a:tc>
                <a:tc>
                  <a:txBody>
                    <a:bodyPr/>
                    <a:lstStyle/>
                    <a:p>
                      <a:r>
                        <a:rPr lang="da-DK" sz="1300" dirty="0" smtClean="0"/>
                        <a:t>20 minutter</a:t>
                      </a:r>
                      <a:endParaRPr lang="da-DK" sz="1300" dirty="0"/>
                    </a:p>
                  </a:txBody>
                  <a:tcPr/>
                </a:tc>
                <a:extLst>
                  <a:ext uri="{0D108BD9-81ED-4DB2-BD59-A6C34878D82A}">
                    <a16:rowId xmlns:a16="http://schemas.microsoft.com/office/drawing/2014/main" val="2390102991"/>
                  </a:ext>
                </a:extLst>
              </a:tr>
              <a:tr h="355875">
                <a:tc>
                  <a:txBody>
                    <a:bodyPr/>
                    <a:lstStyle/>
                    <a:p>
                      <a:r>
                        <a:rPr lang="da-DK" sz="1300" dirty="0" smtClean="0"/>
                        <a:t>Forelæsning </a:t>
                      </a:r>
                      <a:endParaRPr lang="da-DK" sz="1300" dirty="0"/>
                    </a:p>
                  </a:txBody>
                  <a:tcPr/>
                </a:tc>
                <a:tc>
                  <a:txBody>
                    <a:bodyPr/>
                    <a:lstStyle/>
                    <a:p>
                      <a:r>
                        <a:rPr lang="da-DK" sz="1300" dirty="0" smtClean="0"/>
                        <a:t>4 timer</a:t>
                      </a:r>
                      <a:endParaRPr lang="da-DK" sz="1300" dirty="0"/>
                    </a:p>
                  </a:txBody>
                  <a:tcPr/>
                </a:tc>
                <a:tc>
                  <a:txBody>
                    <a:bodyPr/>
                    <a:lstStyle/>
                    <a:p>
                      <a:r>
                        <a:rPr lang="da-DK" sz="1300" dirty="0" smtClean="0"/>
                        <a:t>5 timer</a:t>
                      </a:r>
                      <a:endParaRPr lang="da-DK" sz="1300" dirty="0"/>
                    </a:p>
                  </a:txBody>
                  <a:tcPr/>
                </a:tc>
                <a:tc>
                  <a:txBody>
                    <a:bodyPr/>
                    <a:lstStyle/>
                    <a:p>
                      <a:r>
                        <a:rPr lang="da-DK" sz="1300" dirty="0" smtClean="0"/>
                        <a:t>3,5 timer</a:t>
                      </a:r>
                      <a:endParaRPr lang="da-DK" sz="1300" dirty="0"/>
                    </a:p>
                  </a:txBody>
                  <a:tcPr/>
                </a:tc>
                <a:tc>
                  <a:txBody>
                    <a:bodyPr/>
                    <a:lstStyle/>
                    <a:p>
                      <a:r>
                        <a:rPr lang="da-DK" sz="1300" dirty="0" smtClean="0"/>
                        <a:t>2,5 timer</a:t>
                      </a:r>
                      <a:endParaRPr lang="da-DK" sz="1300" dirty="0"/>
                    </a:p>
                  </a:txBody>
                  <a:tcPr/>
                </a:tc>
                <a:extLst>
                  <a:ext uri="{0D108BD9-81ED-4DB2-BD59-A6C34878D82A}">
                    <a16:rowId xmlns:a16="http://schemas.microsoft.com/office/drawing/2014/main" val="264315475"/>
                  </a:ext>
                </a:extLst>
              </a:tr>
              <a:tr h="355875">
                <a:tc>
                  <a:txBody>
                    <a:bodyPr/>
                    <a:lstStyle/>
                    <a:p>
                      <a:r>
                        <a:rPr lang="da-DK" sz="1300" dirty="0" smtClean="0"/>
                        <a:t>Forelæsning med øvelse</a:t>
                      </a:r>
                      <a:r>
                        <a:rPr lang="da-DK" sz="1300" baseline="0" dirty="0" smtClean="0"/>
                        <a:t> </a:t>
                      </a:r>
                      <a:endParaRPr lang="da-DK" sz="1300" dirty="0"/>
                    </a:p>
                  </a:txBody>
                  <a:tcPr/>
                </a:tc>
                <a:tc>
                  <a:txBody>
                    <a:bodyPr/>
                    <a:lstStyle/>
                    <a:p>
                      <a:r>
                        <a:rPr lang="da-DK" sz="1300" dirty="0" smtClean="0"/>
                        <a:t>5 timer</a:t>
                      </a:r>
                      <a:endParaRPr lang="da-DK" sz="1300" dirty="0"/>
                    </a:p>
                  </a:txBody>
                  <a:tcPr/>
                </a:tc>
                <a:tc>
                  <a:txBody>
                    <a:bodyPr/>
                    <a:lstStyle/>
                    <a:p>
                      <a:r>
                        <a:rPr lang="da-DK" sz="1300" dirty="0" smtClean="0"/>
                        <a:t>6 timer</a:t>
                      </a:r>
                      <a:endParaRPr lang="da-DK" sz="1300" dirty="0"/>
                    </a:p>
                  </a:txBody>
                  <a:tcPr/>
                </a:tc>
                <a:tc>
                  <a:txBody>
                    <a:bodyPr/>
                    <a:lstStyle/>
                    <a:p>
                      <a:r>
                        <a:rPr lang="da-DK" sz="1300" dirty="0" smtClean="0"/>
                        <a:t>4,5 timer</a:t>
                      </a:r>
                      <a:endParaRPr lang="da-DK" sz="1300" dirty="0"/>
                    </a:p>
                  </a:txBody>
                  <a:tcPr/>
                </a:tc>
                <a:tc>
                  <a:txBody>
                    <a:bodyPr/>
                    <a:lstStyle/>
                    <a:p>
                      <a:r>
                        <a:rPr lang="da-DK" sz="1300" dirty="0" smtClean="0"/>
                        <a:t>3,5 timer</a:t>
                      </a:r>
                      <a:endParaRPr lang="da-DK" sz="1300" dirty="0"/>
                    </a:p>
                  </a:txBody>
                  <a:tcPr/>
                </a:tc>
                <a:extLst>
                  <a:ext uri="{0D108BD9-81ED-4DB2-BD59-A6C34878D82A}">
                    <a16:rowId xmlns:a16="http://schemas.microsoft.com/office/drawing/2014/main" val="1985921232"/>
                  </a:ext>
                </a:extLst>
              </a:tr>
              <a:tr h="355875">
                <a:tc>
                  <a:txBody>
                    <a:bodyPr/>
                    <a:lstStyle/>
                    <a:p>
                      <a:r>
                        <a:rPr lang="da-DK" sz="1300" dirty="0" smtClean="0"/>
                        <a:t>Overvære en gæsteforelæsning eller kollegas kursusaktivitet</a:t>
                      </a:r>
                      <a:endParaRPr lang="da-DK" sz="1300" dirty="0"/>
                    </a:p>
                  </a:txBody>
                  <a:tcPr/>
                </a:tc>
                <a:tc>
                  <a:txBody>
                    <a:bodyPr/>
                    <a:lstStyle/>
                    <a:p>
                      <a:r>
                        <a:rPr lang="da-DK" sz="1300" dirty="0" smtClean="0"/>
                        <a:t>1 time</a:t>
                      </a:r>
                      <a:endParaRPr lang="da-DK" sz="1300" dirty="0"/>
                    </a:p>
                  </a:txBody>
                  <a:tcPr/>
                </a:tc>
                <a:tc>
                  <a:txBody>
                    <a:bodyPr/>
                    <a:lstStyle/>
                    <a:p>
                      <a:r>
                        <a:rPr lang="da-DK" sz="1300" dirty="0" smtClean="0"/>
                        <a:t>1 time</a:t>
                      </a:r>
                      <a:endParaRPr lang="da-DK" sz="1300" dirty="0"/>
                    </a:p>
                  </a:txBody>
                  <a:tcPr/>
                </a:tc>
                <a:tc>
                  <a:txBody>
                    <a:bodyPr/>
                    <a:lstStyle/>
                    <a:p>
                      <a:r>
                        <a:rPr lang="da-DK" sz="1300" dirty="0" smtClean="0"/>
                        <a:t>1 time</a:t>
                      </a:r>
                      <a:endParaRPr lang="da-DK" sz="1300" dirty="0"/>
                    </a:p>
                  </a:txBody>
                  <a:tcPr/>
                </a:tc>
                <a:tc>
                  <a:txBody>
                    <a:bodyPr/>
                    <a:lstStyle/>
                    <a:p>
                      <a:r>
                        <a:rPr lang="da-DK" sz="1300" dirty="0" smtClean="0"/>
                        <a:t>1 time</a:t>
                      </a:r>
                      <a:endParaRPr lang="da-DK" sz="1300" dirty="0"/>
                    </a:p>
                  </a:txBody>
                  <a:tcPr/>
                </a:tc>
                <a:extLst>
                  <a:ext uri="{0D108BD9-81ED-4DB2-BD59-A6C34878D82A}">
                    <a16:rowId xmlns:a16="http://schemas.microsoft.com/office/drawing/2014/main" val="1038624943"/>
                  </a:ext>
                </a:extLst>
              </a:tr>
              <a:tr h="355875">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300" baseline="0" dirty="0" smtClean="0"/>
                        <a:t>Tilstedeværelse ved spørgetime </a:t>
                      </a:r>
                      <a:r>
                        <a:rPr lang="da-DK" sz="1300" dirty="0" smtClean="0"/>
                        <a:t>(inkl.</a:t>
                      </a:r>
                      <a:r>
                        <a:rPr lang="da-DK" sz="1300" baseline="0" dirty="0" smtClean="0"/>
                        <a:t> forberedelse)*</a:t>
                      </a:r>
                      <a:endParaRPr lang="da-DK" sz="1300" dirty="0" smtClean="0"/>
                    </a:p>
                  </a:txBody>
                  <a:tcPr/>
                </a:tc>
                <a:tc>
                  <a:txBody>
                    <a:bodyPr/>
                    <a:lstStyle/>
                    <a:p>
                      <a:r>
                        <a:rPr lang="da-DK" sz="1300" dirty="0" smtClean="0"/>
                        <a:t>2,5 time</a:t>
                      </a:r>
                      <a:endParaRPr lang="da-DK" sz="1300" dirty="0"/>
                    </a:p>
                  </a:txBody>
                  <a:tcPr/>
                </a:tc>
                <a:tc>
                  <a:txBody>
                    <a:bodyPr/>
                    <a:lstStyle/>
                    <a:p>
                      <a:r>
                        <a:rPr lang="da-DK" sz="1300" dirty="0" smtClean="0"/>
                        <a:t>2,5 time</a:t>
                      </a:r>
                      <a:endParaRPr lang="da-DK" sz="1300" dirty="0"/>
                    </a:p>
                  </a:txBody>
                  <a:tcPr/>
                </a:tc>
                <a:tc>
                  <a:txBody>
                    <a:bodyPr/>
                    <a:lstStyle/>
                    <a:p>
                      <a:r>
                        <a:rPr lang="da-DK" sz="1300" dirty="0" smtClean="0"/>
                        <a:t>2,5 time</a:t>
                      </a:r>
                      <a:endParaRPr lang="da-DK" sz="1300" dirty="0"/>
                    </a:p>
                  </a:txBody>
                  <a:tcPr/>
                </a:tc>
                <a:tc>
                  <a:txBody>
                    <a:bodyPr/>
                    <a:lstStyle/>
                    <a:p>
                      <a:r>
                        <a:rPr lang="da-DK" sz="1300" dirty="0" smtClean="0"/>
                        <a:t>2,5 time</a:t>
                      </a:r>
                      <a:endParaRPr lang="da-DK" sz="1300" dirty="0"/>
                    </a:p>
                  </a:txBody>
                  <a:tcPr/>
                </a:tc>
                <a:extLst>
                  <a:ext uri="{0D108BD9-81ED-4DB2-BD59-A6C34878D82A}">
                    <a16:rowId xmlns:a16="http://schemas.microsoft.com/office/drawing/2014/main" val="1243121191"/>
                  </a:ext>
                </a:extLst>
              </a:tr>
            </a:tbl>
          </a:graphicData>
        </a:graphic>
      </p:graphicFrame>
      <p:sp>
        <p:nvSpPr>
          <p:cNvPr id="2" name="Tekstfelt 1"/>
          <p:cNvSpPr txBox="1"/>
          <p:nvPr/>
        </p:nvSpPr>
        <p:spPr>
          <a:xfrm>
            <a:off x="587375" y="5138057"/>
            <a:ext cx="7942217" cy="276999"/>
          </a:xfrm>
          <a:prstGeom prst="rect">
            <a:avLst/>
          </a:prstGeom>
          <a:noFill/>
        </p:spPr>
        <p:txBody>
          <a:bodyPr wrap="square" rtlCol="0">
            <a:spAutoFit/>
          </a:bodyPr>
          <a:lstStyle/>
          <a:p>
            <a:r>
              <a:rPr lang="da-DK" sz="1200" dirty="0" smtClean="0">
                <a:solidFill>
                  <a:schemeClr val="accent4">
                    <a:lumMod val="50000"/>
                  </a:schemeClr>
                </a:solidFill>
              </a:rPr>
              <a:t>Ved udarbejdelse af nyt e-læringsmateriale tildeles der udviklingsressourcer. </a:t>
            </a:r>
            <a:endParaRPr lang="da-DK" sz="1200" dirty="0">
              <a:solidFill>
                <a:schemeClr val="accent4">
                  <a:lumMod val="50000"/>
                </a:schemeClr>
              </a:solidFill>
            </a:endParaRPr>
          </a:p>
        </p:txBody>
      </p:sp>
    </p:spTree>
    <p:extLst>
      <p:ext uri="{BB962C8B-B14F-4D97-AF65-F5344CB8AC3E}">
        <p14:creationId xmlns:p14="http://schemas.microsoft.com/office/powerpoint/2010/main" val="158285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189467" cy="1621619"/>
          </a:xfrm>
        </p:spPr>
        <p:txBody>
          <a:bodyPr/>
          <a:lstStyle/>
          <a:p>
            <a:r>
              <a:rPr lang="da-DK" dirty="0"/>
              <a:t>Normer for kursusaktiviteter </a:t>
            </a:r>
            <a:r>
              <a:rPr lang="da-DK" sz="1800" dirty="0"/>
              <a:t>(gældende fra </a:t>
            </a:r>
            <a:r>
              <a:rPr lang="da-DK" sz="1800" dirty="0" smtClean="0"/>
              <a:t>september </a:t>
            </a:r>
            <a:r>
              <a:rPr lang="da-DK" sz="1800" dirty="0"/>
              <a:t>2020)</a:t>
            </a:r>
          </a:p>
        </p:txBody>
      </p:sp>
      <p:sp>
        <p:nvSpPr>
          <p:cNvPr id="4" name="Pladsholder til tekst 3"/>
          <p:cNvSpPr>
            <a:spLocks noGrp="1"/>
          </p:cNvSpPr>
          <p:nvPr>
            <p:ph type="body" sz="quarter" idx="12"/>
          </p:nvPr>
        </p:nvSpPr>
        <p:spPr>
          <a:xfrm>
            <a:off x="312164" y="4566855"/>
            <a:ext cx="9644446" cy="767034"/>
          </a:xfrm>
        </p:spPr>
        <p:txBody>
          <a:bodyPr/>
          <a:lstStyle/>
          <a:p>
            <a:pPr lvl="0" defTabSz="914318">
              <a:buBlip>
                <a:blip r:embed="rId2"/>
              </a:buBlip>
            </a:pPr>
            <a:r>
              <a:rPr lang="da-DK" sz="1200" dirty="0">
                <a:solidFill>
                  <a:srgbClr val="211A52"/>
                </a:solidFill>
                <a:latin typeface="Arial"/>
              </a:rPr>
              <a:t>Design det læringsmiljø, der bedst understøtter de studerendes læring og progression.</a:t>
            </a:r>
          </a:p>
          <a:p>
            <a:pPr lvl="0" defTabSz="914318">
              <a:buBlip>
                <a:blip r:embed="rId2"/>
              </a:buBlip>
            </a:pPr>
            <a:r>
              <a:rPr lang="da-DK" sz="1200" dirty="0">
                <a:solidFill>
                  <a:srgbClr val="211A52"/>
                </a:solidFill>
                <a:latin typeface="Arial"/>
              </a:rPr>
              <a:t>Kursusaktiviteter kan sammensættes frit, så længe aktiviteterne ligger inden for de afsatte normer.</a:t>
            </a:r>
          </a:p>
          <a:p>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4036478324"/>
              </p:ext>
            </p:extLst>
          </p:nvPr>
        </p:nvGraphicFramePr>
        <p:xfrm>
          <a:off x="296562" y="1942969"/>
          <a:ext cx="5662503" cy="2372360"/>
        </p:xfrm>
        <a:graphic>
          <a:graphicData uri="http://schemas.openxmlformats.org/drawingml/2006/table">
            <a:tbl>
              <a:tblPr firstRow="1" bandRow="1">
                <a:tableStyleId>{00A15C55-8517-42AA-B614-E9B94910E393}</a:tableStyleId>
              </a:tblPr>
              <a:tblGrid>
                <a:gridCol w="1278295">
                  <a:extLst>
                    <a:ext uri="{9D8B030D-6E8A-4147-A177-3AD203B41FA5}">
                      <a16:colId xmlns:a16="http://schemas.microsoft.com/office/drawing/2014/main" val="838670409"/>
                    </a:ext>
                  </a:extLst>
                </a:gridCol>
                <a:gridCol w="1637600">
                  <a:extLst>
                    <a:ext uri="{9D8B030D-6E8A-4147-A177-3AD203B41FA5}">
                      <a16:colId xmlns:a16="http://schemas.microsoft.com/office/drawing/2014/main" val="799887497"/>
                    </a:ext>
                  </a:extLst>
                </a:gridCol>
                <a:gridCol w="1305935">
                  <a:extLst>
                    <a:ext uri="{9D8B030D-6E8A-4147-A177-3AD203B41FA5}">
                      <a16:colId xmlns:a16="http://schemas.microsoft.com/office/drawing/2014/main" val="1676270517"/>
                    </a:ext>
                  </a:extLst>
                </a:gridCol>
                <a:gridCol w="1440673">
                  <a:extLst>
                    <a:ext uri="{9D8B030D-6E8A-4147-A177-3AD203B41FA5}">
                      <a16:colId xmlns:a16="http://schemas.microsoft.com/office/drawing/2014/main" val="1435908966"/>
                    </a:ext>
                  </a:extLst>
                </a:gridCol>
              </a:tblGrid>
              <a:tr h="370840">
                <a:tc gridSpan="4">
                  <a:txBody>
                    <a:bodyPr/>
                    <a:lstStyle/>
                    <a:p>
                      <a:r>
                        <a:rPr lang="da-DK" dirty="0" smtClean="0"/>
                        <a:t>Bacheloruddannelser</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400" dirty="0"/>
                    </a:p>
                  </a:txBody>
                  <a:tcPr/>
                </a:tc>
                <a:tc>
                  <a:txBody>
                    <a:bodyPr/>
                    <a:lstStyle/>
                    <a:p>
                      <a:r>
                        <a:rPr lang="da-DK" sz="1400" b="1" dirty="0" smtClean="0"/>
                        <a:t>Face 2 face aktivitet</a:t>
                      </a:r>
                      <a:endParaRPr lang="da-DK" sz="1400" b="1" dirty="0"/>
                    </a:p>
                  </a:txBody>
                  <a:tcPr/>
                </a:tc>
                <a:tc>
                  <a:txBody>
                    <a:bodyPr/>
                    <a:lstStyle/>
                    <a:p>
                      <a:r>
                        <a:rPr lang="da-DK" sz="1400" b="1" dirty="0" smtClean="0"/>
                        <a:t>Brug af UA/SI</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Timeforbrug (VIP/D-VIP)</a:t>
                      </a:r>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30-35 timer</a:t>
                      </a:r>
                      <a:endParaRPr lang="da-DK" sz="1400" dirty="0"/>
                    </a:p>
                  </a:txBody>
                  <a:tcPr/>
                </a:tc>
                <a:tc>
                  <a:txBody>
                    <a:bodyPr/>
                    <a:lstStyle/>
                    <a:p>
                      <a:r>
                        <a:rPr lang="da-DK" sz="1400" dirty="0" smtClean="0"/>
                        <a:t>35 timer</a:t>
                      </a:r>
                      <a:endParaRPr lang="da-DK" sz="1400" dirty="0"/>
                    </a:p>
                  </a:txBody>
                  <a:tcPr/>
                </a:tc>
                <a:tc>
                  <a:txBody>
                    <a:bodyPr/>
                    <a:lstStyle/>
                    <a:p>
                      <a:r>
                        <a:rPr lang="da-DK" sz="1400" dirty="0" smtClean="0"/>
                        <a:t>90-110 timer</a:t>
                      </a:r>
                      <a:endParaRPr lang="da-DK" sz="1400" dirty="0"/>
                    </a:p>
                  </a:txBody>
                  <a:tcPr/>
                </a:tc>
                <a:extLst>
                  <a:ext uri="{0D108BD9-81ED-4DB2-BD59-A6C34878D82A}">
                    <a16:rowId xmlns:a16="http://schemas.microsoft.com/office/drawing/2014/main" val="3318807099"/>
                  </a:ext>
                </a:extLst>
              </a:tr>
              <a:tr h="370840">
                <a:tc>
                  <a:txBody>
                    <a:bodyPr/>
                    <a:lstStyle/>
                    <a:p>
                      <a:r>
                        <a:rPr lang="da-DK" sz="1400" b="1" dirty="0" smtClean="0"/>
                        <a:t>10 ECTS</a:t>
                      </a:r>
                      <a:endParaRPr lang="da-DK" sz="1400" b="1" dirty="0"/>
                    </a:p>
                  </a:txBody>
                  <a:tcPr/>
                </a:tc>
                <a:tc>
                  <a:txBody>
                    <a:bodyPr/>
                    <a:lstStyle/>
                    <a:p>
                      <a:r>
                        <a:rPr lang="da-DK" sz="1400" dirty="0" smtClean="0"/>
                        <a:t>60-70 timer</a:t>
                      </a:r>
                      <a:endParaRPr lang="da-DK" sz="1400" dirty="0"/>
                    </a:p>
                  </a:txBody>
                  <a:tcPr/>
                </a:tc>
                <a:tc>
                  <a:txBody>
                    <a:bodyPr/>
                    <a:lstStyle/>
                    <a:p>
                      <a:r>
                        <a:rPr lang="da-DK" sz="1400" dirty="0" smtClean="0"/>
                        <a:t>70 timer</a:t>
                      </a:r>
                      <a:endParaRPr lang="da-DK" sz="1400" dirty="0"/>
                    </a:p>
                  </a:txBody>
                  <a:tcPr/>
                </a:tc>
                <a:tc>
                  <a:txBody>
                    <a:bodyPr/>
                    <a:lstStyle/>
                    <a:p>
                      <a:r>
                        <a:rPr lang="da-DK" sz="1400" dirty="0" smtClean="0"/>
                        <a:t>180-220 timer</a:t>
                      </a:r>
                      <a:endParaRPr lang="da-DK" sz="1400" dirty="0"/>
                    </a:p>
                  </a:txBody>
                  <a:tcPr/>
                </a:tc>
                <a:extLst>
                  <a:ext uri="{0D108BD9-81ED-4DB2-BD59-A6C34878D82A}">
                    <a16:rowId xmlns:a16="http://schemas.microsoft.com/office/drawing/2014/main" val="1836832930"/>
                  </a:ext>
                </a:extLst>
              </a:tr>
              <a:tr h="370840">
                <a:tc>
                  <a:txBody>
                    <a:bodyPr/>
                    <a:lstStyle/>
                    <a:p>
                      <a:r>
                        <a:rPr lang="da-DK" sz="1400" b="1" dirty="0" smtClean="0"/>
                        <a:t>15 ECTS</a:t>
                      </a:r>
                      <a:endParaRPr lang="da-DK" sz="1400" b="1" dirty="0"/>
                    </a:p>
                  </a:txBody>
                  <a:tcPr/>
                </a:tc>
                <a:tc>
                  <a:txBody>
                    <a:bodyPr/>
                    <a:lstStyle/>
                    <a:p>
                      <a:r>
                        <a:rPr lang="da-DK" sz="1400" dirty="0" smtClean="0"/>
                        <a:t>90-105 timer</a:t>
                      </a:r>
                      <a:endParaRPr lang="da-DK" sz="1400" dirty="0"/>
                    </a:p>
                  </a:txBody>
                  <a:tcPr/>
                </a:tc>
                <a:tc>
                  <a:txBody>
                    <a:bodyPr/>
                    <a:lstStyle/>
                    <a:p>
                      <a:r>
                        <a:rPr lang="da-DK" sz="1400" dirty="0" smtClean="0"/>
                        <a:t>105 timer</a:t>
                      </a:r>
                      <a:endParaRPr lang="da-DK" sz="1400" dirty="0"/>
                    </a:p>
                  </a:txBody>
                  <a:tcPr/>
                </a:tc>
                <a:tc>
                  <a:txBody>
                    <a:bodyPr/>
                    <a:lstStyle/>
                    <a:p>
                      <a:r>
                        <a:rPr lang="da-DK" sz="1400" dirty="0" smtClean="0"/>
                        <a:t>270-330 timer</a:t>
                      </a:r>
                      <a:endParaRPr lang="da-DK" sz="1400" dirty="0"/>
                    </a:p>
                  </a:txBody>
                  <a:tcPr/>
                </a:tc>
                <a:extLst>
                  <a:ext uri="{0D108BD9-81ED-4DB2-BD59-A6C34878D82A}">
                    <a16:rowId xmlns:a16="http://schemas.microsoft.com/office/drawing/2014/main" val="822646553"/>
                  </a:ext>
                </a:extLst>
              </a:tr>
              <a:tr h="370840">
                <a:tc>
                  <a:txBody>
                    <a:bodyPr/>
                    <a:lstStyle/>
                    <a:p>
                      <a:r>
                        <a:rPr lang="da-DK" sz="1400" b="1" dirty="0" smtClean="0"/>
                        <a:t>20 ECTS</a:t>
                      </a:r>
                      <a:endParaRPr lang="da-DK" sz="1400" b="1" dirty="0"/>
                    </a:p>
                  </a:txBody>
                  <a:tcPr/>
                </a:tc>
                <a:tc>
                  <a:txBody>
                    <a:bodyPr/>
                    <a:lstStyle/>
                    <a:p>
                      <a:r>
                        <a:rPr lang="da-DK" sz="1400" dirty="0" smtClean="0"/>
                        <a:t>120-140 timer</a:t>
                      </a:r>
                      <a:endParaRPr lang="da-DK" sz="1400" dirty="0"/>
                    </a:p>
                  </a:txBody>
                  <a:tcPr/>
                </a:tc>
                <a:tc>
                  <a:txBody>
                    <a:bodyPr/>
                    <a:lstStyle/>
                    <a:p>
                      <a:r>
                        <a:rPr lang="da-DK" sz="1400" dirty="0" smtClean="0"/>
                        <a:t>140 timer</a:t>
                      </a:r>
                      <a:endParaRPr lang="da-DK" sz="1400" dirty="0"/>
                    </a:p>
                  </a:txBody>
                  <a:tcPr/>
                </a:tc>
                <a:tc>
                  <a:txBody>
                    <a:bodyPr/>
                    <a:lstStyle/>
                    <a:p>
                      <a:r>
                        <a:rPr lang="da-DK" sz="1400" dirty="0" smtClean="0"/>
                        <a:t>360-440 timer</a:t>
                      </a:r>
                      <a:endParaRPr lang="da-DK" sz="1400" dirty="0"/>
                    </a:p>
                  </a:txBody>
                  <a:tcPr/>
                </a:tc>
                <a:extLst>
                  <a:ext uri="{0D108BD9-81ED-4DB2-BD59-A6C34878D82A}">
                    <a16:rowId xmlns:a16="http://schemas.microsoft.com/office/drawing/2014/main" val="4162006112"/>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793829596"/>
              </p:ext>
            </p:extLst>
          </p:nvPr>
        </p:nvGraphicFramePr>
        <p:xfrm>
          <a:off x="6249877" y="1960318"/>
          <a:ext cx="5661990" cy="2372360"/>
        </p:xfrm>
        <a:graphic>
          <a:graphicData uri="http://schemas.openxmlformats.org/drawingml/2006/table">
            <a:tbl>
              <a:tblPr firstRow="1" bandRow="1">
                <a:tableStyleId>{00A15C55-8517-42AA-B614-E9B94910E393}</a:tableStyleId>
              </a:tblPr>
              <a:tblGrid>
                <a:gridCol w="1278179">
                  <a:extLst>
                    <a:ext uri="{9D8B030D-6E8A-4147-A177-3AD203B41FA5}">
                      <a16:colId xmlns:a16="http://schemas.microsoft.com/office/drawing/2014/main" val="838670409"/>
                    </a:ext>
                  </a:extLst>
                </a:gridCol>
                <a:gridCol w="1637452">
                  <a:extLst>
                    <a:ext uri="{9D8B030D-6E8A-4147-A177-3AD203B41FA5}">
                      <a16:colId xmlns:a16="http://schemas.microsoft.com/office/drawing/2014/main" val="799887497"/>
                    </a:ext>
                  </a:extLst>
                </a:gridCol>
                <a:gridCol w="1305816">
                  <a:extLst>
                    <a:ext uri="{9D8B030D-6E8A-4147-A177-3AD203B41FA5}">
                      <a16:colId xmlns:a16="http://schemas.microsoft.com/office/drawing/2014/main" val="1676270517"/>
                    </a:ext>
                  </a:extLst>
                </a:gridCol>
                <a:gridCol w="1440543">
                  <a:extLst>
                    <a:ext uri="{9D8B030D-6E8A-4147-A177-3AD203B41FA5}">
                      <a16:colId xmlns:a16="http://schemas.microsoft.com/office/drawing/2014/main" val="1435908966"/>
                    </a:ext>
                  </a:extLst>
                </a:gridCol>
              </a:tblGrid>
              <a:tr h="370840">
                <a:tc gridSpan="4">
                  <a:txBody>
                    <a:bodyPr/>
                    <a:lstStyle/>
                    <a:p>
                      <a:r>
                        <a:rPr lang="da-DK" dirty="0" smtClean="0"/>
                        <a:t>Kandidatuddannelser</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400" dirty="0"/>
                    </a:p>
                  </a:txBody>
                  <a:tcPr/>
                </a:tc>
                <a:tc>
                  <a:txBody>
                    <a:bodyPr/>
                    <a:lstStyle/>
                    <a:p>
                      <a:r>
                        <a:rPr lang="da-DK" sz="1400" b="1" dirty="0" smtClean="0"/>
                        <a:t>Face 2 face aktivitet</a:t>
                      </a:r>
                      <a:endParaRPr lang="da-DK" sz="1400" b="1" dirty="0"/>
                    </a:p>
                  </a:txBody>
                  <a:tcPr/>
                </a:tc>
                <a:tc>
                  <a:txBody>
                    <a:bodyPr/>
                    <a:lstStyle/>
                    <a:p>
                      <a:r>
                        <a:rPr lang="da-DK" sz="1400" b="1" dirty="0" smtClean="0"/>
                        <a:t>Brug af UA/SI </a:t>
                      </a:r>
                      <a:endParaRPr lang="da-DK" sz="1400" b="1" dirty="0"/>
                    </a:p>
                  </a:txBody>
                  <a:tcPr/>
                </a:tc>
                <a:tc>
                  <a:txBody>
                    <a:bodyPr/>
                    <a:lstStyle/>
                    <a:p>
                      <a:r>
                        <a:rPr lang="da-DK" sz="1400" b="1" dirty="0" smtClean="0"/>
                        <a:t>Timeforbrug (VIP/D-VIP)</a:t>
                      </a:r>
                      <a:endParaRPr lang="da-DK" sz="1400" b="1" dirty="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25-30 timer</a:t>
                      </a:r>
                      <a:endParaRPr lang="da-DK" sz="1400" dirty="0"/>
                    </a:p>
                  </a:txBody>
                  <a:tcPr/>
                </a:tc>
                <a:tc>
                  <a:txBody>
                    <a:bodyPr/>
                    <a:lstStyle/>
                    <a:p>
                      <a:r>
                        <a:rPr lang="da-DK" sz="1400" dirty="0" smtClean="0"/>
                        <a:t>30 timer</a:t>
                      </a:r>
                      <a:endParaRPr lang="da-DK" sz="1400" dirty="0"/>
                    </a:p>
                  </a:txBody>
                  <a:tcPr/>
                </a:tc>
                <a:tc>
                  <a:txBody>
                    <a:bodyPr/>
                    <a:lstStyle/>
                    <a:p>
                      <a:r>
                        <a:rPr lang="da-DK" sz="1400" dirty="0" smtClean="0"/>
                        <a:t>75-80 timer</a:t>
                      </a:r>
                      <a:endParaRPr lang="da-DK" sz="1400" dirty="0"/>
                    </a:p>
                  </a:txBody>
                  <a:tcPr/>
                </a:tc>
                <a:extLst>
                  <a:ext uri="{0D108BD9-81ED-4DB2-BD59-A6C34878D82A}">
                    <a16:rowId xmlns:a16="http://schemas.microsoft.com/office/drawing/2014/main" val="3318807099"/>
                  </a:ext>
                </a:extLst>
              </a:tr>
              <a:tr h="370840">
                <a:tc>
                  <a:txBody>
                    <a:bodyPr/>
                    <a:lstStyle/>
                    <a:p>
                      <a:r>
                        <a:rPr lang="da-DK" sz="1400" b="1" dirty="0" smtClean="0"/>
                        <a:t>10 ECTS</a:t>
                      </a:r>
                      <a:endParaRPr lang="da-DK" sz="1400" b="1" dirty="0"/>
                    </a:p>
                  </a:txBody>
                  <a:tcPr/>
                </a:tc>
                <a:tc>
                  <a:txBody>
                    <a:bodyPr/>
                    <a:lstStyle/>
                    <a:p>
                      <a:r>
                        <a:rPr lang="da-DK" sz="1400" dirty="0" smtClean="0"/>
                        <a:t>50-60 timer</a:t>
                      </a:r>
                      <a:endParaRPr lang="da-DK" sz="1400" dirty="0"/>
                    </a:p>
                  </a:txBody>
                  <a:tcPr/>
                </a:tc>
                <a:tc>
                  <a:txBody>
                    <a:bodyPr/>
                    <a:lstStyle/>
                    <a:p>
                      <a:r>
                        <a:rPr lang="da-DK" sz="1400" dirty="0" smtClean="0"/>
                        <a:t>60 timer</a:t>
                      </a:r>
                      <a:endParaRPr lang="da-DK" sz="1400" dirty="0"/>
                    </a:p>
                  </a:txBody>
                  <a:tcPr/>
                </a:tc>
                <a:tc>
                  <a:txBody>
                    <a:bodyPr/>
                    <a:lstStyle/>
                    <a:p>
                      <a:r>
                        <a:rPr lang="da-DK" sz="1400" dirty="0" smtClean="0"/>
                        <a:t>150-160 timer</a:t>
                      </a:r>
                      <a:endParaRPr lang="da-DK" sz="1400" dirty="0"/>
                    </a:p>
                  </a:txBody>
                  <a:tcPr/>
                </a:tc>
                <a:extLst>
                  <a:ext uri="{0D108BD9-81ED-4DB2-BD59-A6C34878D82A}">
                    <a16:rowId xmlns:a16="http://schemas.microsoft.com/office/drawing/2014/main" val="1836832930"/>
                  </a:ext>
                </a:extLst>
              </a:tr>
              <a:tr h="370840">
                <a:tc>
                  <a:txBody>
                    <a:bodyPr/>
                    <a:lstStyle/>
                    <a:p>
                      <a:r>
                        <a:rPr lang="da-DK" sz="1400" b="1" dirty="0" smtClean="0"/>
                        <a:t>15 ECTS</a:t>
                      </a:r>
                      <a:endParaRPr lang="da-DK" sz="1400" b="1" dirty="0"/>
                    </a:p>
                  </a:txBody>
                  <a:tcPr/>
                </a:tc>
                <a:tc>
                  <a:txBody>
                    <a:bodyPr/>
                    <a:lstStyle/>
                    <a:p>
                      <a:r>
                        <a:rPr lang="da-DK" sz="1400" dirty="0" smtClean="0"/>
                        <a:t>75-90</a:t>
                      </a:r>
                      <a:r>
                        <a:rPr lang="da-DK" sz="1400" baseline="0" dirty="0" smtClean="0"/>
                        <a:t> timer</a:t>
                      </a:r>
                      <a:endParaRPr lang="da-DK" sz="1400" dirty="0"/>
                    </a:p>
                  </a:txBody>
                  <a:tcPr/>
                </a:tc>
                <a:tc>
                  <a:txBody>
                    <a:bodyPr/>
                    <a:lstStyle/>
                    <a:p>
                      <a:r>
                        <a:rPr lang="da-DK" sz="1400" dirty="0" smtClean="0"/>
                        <a:t>90 timer</a:t>
                      </a:r>
                      <a:endParaRPr lang="da-DK" sz="1400" dirty="0"/>
                    </a:p>
                  </a:txBody>
                  <a:tcPr/>
                </a:tc>
                <a:tc>
                  <a:txBody>
                    <a:bodyPr/>
                    <a:lstStyle/>
                    <a:p>
                      <a:r>
                        <a:rPr lang="da-DK" sz="1400" dirty="0" smtClean="0"/>
                        <a:t>225-240 timer</a:t>
                      </a:r>
                      <a:endParaRPr lang="da-DK" sz="1400" dirty="0"/>
                    </a:p>
                  </a:txBody>
                  <a:tcPr/>
                </a:tc>
                <a:extLst>
                  <a:ext uri="{0D108BD9-81ED-4DB2-BD59-A6C34878D82A}">
                    <a16:rowId xmlns:a16="http://schemas.microsoft.com/office/drawing/2014/main" val="822646553"/>
                  </a:ext>
                </a:extLst>
              </a:tr>
              <a:tr h="370840">
                <a:tc>
                  <a:txBody>
                    <a:bodyPr/>
                    <a:lstStyle/>
                    <a:p>
                      <a:r>
                        <a:rPr lang="da-DK" sz="1400" b="1" dirty="0" smtClean="0"/>
                        <a:t>20 ECTS</a:t>
                      </a:r>
                      <a:endParaRPr lang="da-DK" sz="1400" b="1" dirty="0"/>
                    </a:p>
                  </a:txBody>
                  <a:tcPr/>
                </a:tc>
                <a:tc>
                  <a:txBody>
                    <a:bodyPr/>
                    <a:lstStyle/>
                    <a:p>
                      <a:r>
                        <a:rPr lang="da-DK" sz="1400" dirty="0" smtClean="0"/>
                        <a:t>100-120 timer</a:t>
                      </a:r>
                      <a:endParaRPr lang="da-DK" sz="1400" dirty="0"/>
                    </a:p>
                  </a:txBody>
                  <a:tcPr/>
                </a:tc>
                <a:tc>
                  <a:txBody>
                    <a:bodyPr/>
                    <a:lstStyle/>
                    <a:p>
                      <a:r>
                        <a:rPr lang="da-DK" sz="1400" dirty="0" smtClean="0"/>
                        <a:t>120 timer</a:t>
                      </a:r>
                      <a:endParaRPr lang="da-DK" sz="1400" dirty="0"/>
                    </a:p>
                  </a:txBody>
                  <a:tcPr/>
                </a:tc>
                <a:tc>
                  <a:txBody>
                    <a:bodyPr/>
                    <a:lstStyle/>
                    <a:p>
                      <a:r>
                        <a:rPr lang="da-DK" sz="1400" dirty="0" smtClean="0"/>
                        <a:t>300-320 timer</a:t>
                      </a:r>
                      <a:endParaRPr lang="da-DK" sz="1400" dirty="0"/>
                    </a:p>
                  </a:txBody>
                  <a:tcPr/>
                </a:tc>
                <a:extLst>
                  <a:ext uri="{0D108BD9-81ED-4DB2-BD59-A6C34878D82A}">
                    <a16:rowId xmlns:a16="http://schemas.microsoft.com/office/drawing/2014/main" val="552138106"/>
                  </a:ext>
                </a:extLst>
              </a:tr>
            </a:tbl>
          </a:graphicData>
        </a:graphic>
      </p:graphicFrame>
    </p:spTree>
    <p:extLst>
      <p:ext uri="{BB962C8B-B14F-4D97-AF65-F5344CB8AC3E}">
        <p14:creationId xmlns:p14="http://schemas.microsoft.com/office/powerpoint/2010/main" val="3021401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205233" cy="1138451"/>
          </a:xfrm>
        </p:spPr>
        <p:txBody>
          <a:bodyPr/>
          <a:lstStyle/>
          <a:p>
            <a:r>
              <a:rPr lang="da-DK" dirty="0"/>
              <a:t>Inspiration til kursusaktiviteter - </a:t>
            </a:r>
            <a:r>
              <a:rPr lang="da-DK" dirty="0" smtClean="0"/>
              <a:t>bachelor</a:t>
            </a:r>
            <a:endParaRPr lang="da-DK" dirty="0"/>
          </a:p>
        </p:txBody>
      </p:sp>
      <p:sp>
        <p:nvSpPr>
          <p:cNvPr id="4" name="Pladsholder til tekst 3"/>
          <p:cNvSpPr>
            <a:spLocks noGrp="1"/>
          </p:cNvSpPr>
          <p:nvPr>
            <p:ph type="body" sz="quarter" idx="12"/>
          </p:nvPr>
        </p:nvSpPr>
        <p:spPr>
          <a:xfrm>
            <a:off x="587375" y="5003454"/>
            <a:ext cx="6214479" cy="546316"/>
          </a:xfrm>
        </p:spPr>
        <p:txBody>
          <a:bodyPr>
            <a:normAutofit/>
          </a:bodyPr>
          <a:lstStyle/>
          <a:p>
            <a:pPr lvl="0" defTabSz="914318">
              <a:buBlip>
                <a:blip r:embed="rId2"/>
              </a:buBlip>
            </a:pPr>
            <a:r>
              <a:rPr lang="da-DK" sz="1200" dirty="0">
                <a:solidFill>
                  <a:srgbClr val="211A52"/>
                </a:solidFill>
                <a:latin typeface="Arial"/>
              </a:rPr>
              <a:t>Design det læringsmiljø, der bedst understøtter de lærendes </a:t>
            </a:r>
            <a:r>
              <a:rPr lang="da-DK" sz="1200" dirty="0" smtClean="0">
                <a:solidFill>
                  <a:srgbClr val="211A52"/>
                </a:solidFill>
                <a:latin typeface="Arial"/>
              </a:rPr>
              <a:t>progression </a:t>
            </a:r>
            <a:r>
              <a:rPr lang="da-DK" sz="1200" dirty="0">
                <a:solidFill>
                  <a:srgbClr val="211A52"/>
                </a:solidFill>
                <a:latin typeface="Arial"/>
              </a:rPr>
              <a:t>og læring.</a:t>
            </a:r>
          </a:p>
          <a:p>
            <a:endParaRPr lang="da-DK" dirty="0"/>
          </a:p>
        </p:txBody>
      </p:sp>
      <p:sp>
        <p:nvSpPr>
          <p:cNvPr id="6" name="Tekstfelt 5"/>
          <p:cNvSpPr txBox="1"/>
          <p:nvPr/>
        </p:nvSpPr>
        <p:spPr>
          <a:xfrm>
            <a:off x="6700345" y="1240386"/>
            <a:ext cx="5092262" cy="3416320"/>
          </a:xfrm>
          <a:prstGeom prst="rect">
            <a:avLst/>
          </a:prstGeom>
          <a:noFill/>
        </p:spPr>
        <p:txBody>
          <a:bodyPr wrap="square" rtlCol="0">
            <a:spAutoFit/>
          </a:bodyPr>
          <a:lstStyle/>
          <a:p>
            <a:pPr lvl="0"/>
            <a:r>
              <a:rPr lang="da-DK" sz="1200" dirty="0">
                <a:solidFill>
                  <a:srgbClr val="211A52"/>
                </a:solidFill>
                <a:latin typeface="Arial"/>
              </a:rPr>
              <a:t>Søren er lektor og skal planlægge et 5 ECTS </a:t>
            </a:r>
            <a:r>
              <a:rPr lang="da-DK" sz="1200" dirty="0" smtClean="0">
                <a:solidFill>
                  <a:srgbClr val="211A52"/>
                </a:solidFill>
                <a:latin typeface="Arial"/>
              </a:rPr>
              <a:t>bachelorforløb</a:t>
            </a:r>
            <a:r>
              <a:rPr lang="da-DK" sz="1200" dirty="0">
                <a:solidFill>
                  <a:srgbClr val="211A52"/>
                </a:solidFill>
                <a:latin typeface="Arial"/>
              </a:rPr>
              <a:t>. I forbindelse </a:t>
            </a:r>
            <a:r>
              <a:rPr lang="da-DK" sz="1200" dirty="0" smtClean="0">
                <a:solidFill>
                  <a:srgbClr val="211A52"/>
                </a:solidFill>
                <a:latin typeface="Arial"/>
              </a:rPr>
              <a:t>med tilrettelæggelsen af </a:t>
            </a:r>
            <a:r>
              <a:rPr lang="da-DK" sz="1200" dirty="0">
                <a:solidFill>
                  <a:srgbClr val="211A52"/>
                </a:solidFill>
                <a:latin typeface="Arial"/>
              </a:rPr>
              <a:t>læringsrummet, beslutter han følgende:</a:t>
            </a:r>
            <a:br>
              <a:rPr lang="da-DK" sz="1200" dirty="0">
                <a:solidFill>
                  <a:srgbClr val="211A52"/>
                </a:solidFill>
                <a:latin typeface="Arial"/>
              </a:rPr>
            </a:b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Søren afholder to dobbelte </a:t>
            </a:r>
            <a:r>
              <a:rPr lang="da-DK" sz="1200" dirty="0" smtClean="0">
                <a:solidFill>
                  <a:srgbClr val="211A52"/>
                </a:solidFill>
                <a:latin typeface="Arial"/>
              </a:rPr>
              <a:t>forelæsninger.</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Sørens kollega, </a:t>
            </a:r>
            <a:r>
              <a:rPr lang="da-DK" sz="1200" dirty="0" smtClean="0">
                <a:solidFill>
                  <a:srgbClr val="211A52"/>
                </a:solidFill>
                <a:latin typeface="Arial"/>
              </a:rPr>
              <a:t>Lone - </a:t>
            </a:r>
            <a:r>
              <a:rPr lang="da-DK" sz="1200" dirty="0">
                <a:solidFill>
                  <a:srgbClr val="211A52"/>
                </a:solidFill>
                <a:latin typeface="Arial"/>
              </a:rPr>
              <a:t>der er </a:t>
            </a:r>
            <a:r>
              <a:rPr lang="da-DK" sz="1200" dirty="0" smtClean="0">
                <a:solidFill>
                  <a:srgbClr val="211A52"/>
                </a:solidFill>
                <a:latin typeface="Arial"/>
              </a:rPr>
              <a:t>lektor - </a:t>
            </a:r>
            <a:r>
              <a:rPr lang="da-DK" sz="1200" dirty="0">
                <a:solidFill>
                  <a:srgbClr val="211A52"/>
                </a:solidFill>
                <a:latin typeface="Arial"/>
              </a:rPr>
              <a:t>afholder to dobbelte </a:t>
            </a:r>
            <a:r>
              <a:rPr lang="da-DK" sz="1200" dirty="0" smtClean="0">
                <a:solidFill>
                  <a:srgbClr val="211A52"/>
                </a:solidFill>
                <a:latin typeface="Arial"/>
              </a:rPr>
              <a:t>forelæsninger.</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Søren og Lone udvikler hver en podcast til forløbet, som de studerende skal lytte forud for forelæsning </a:t>
            </a:r>
            <a:r>
              <a:rPr lang="da-DK" sz="1200" dirty="0" smtClean="0">
                <a:solidFill>
                  <a:srgbClr val="211A52"/>
                </a:solidFill>
                <a:latin typeface="Arial"/>
              </a:rPr>
              <a:t>to </a:t>
            </a:r>
            <a:r>
              <a:rPr lang="da-DK" sz="1200" dirty="0">
                <a:solidFill>
                  <a:srgbClr val="211A52"/>
                </a:solidFill>
                <a:latin typeface="Arial"/>
              </a:rPr>
              <a:t>og </a:t>
            </a:r>
            <a:r>
              <a:rPr lang="da-DK" sz="1200" dirty="0" smtClean="0">
                <a:solidFill>
                  <a:srgbClr val="211A52"/>
                </a:solidFill>
                <a:latin typeface="Arial"/>
              </a:rPr>
              <a:t>fire.</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Søren udarbejder </a:t>
            </a:r>
            <a:r>
              <a:rPr lang="da-DK" sz="1200" dirty="0" smtClean="0">
                <a:solidFill>
                  <a:srgbClr val="211A52"/>
                </a:solidFill>
                <a:latin typeface="Arial"/>
              </a:rPr>
              <a:t>fire </a:t>
            </a:r>
            <a:r>
              <a:rPr lang="da-DK" sz="1200" dirty="0">
                <a:solidFill>
                  <a:srgbClr val="211A52"/>
                </a:solidFill>
                <a:latin typeface="Arial"/>
              </a:rPr>
              <a:t>opgaver, som de studerende skal arbejde med i to hold.</a:t>
            </a:r>
          </a:p>
          <a:p>
            <a:pPr marL="285750" lvl="0" indent="-285750">
              <a:buFont typeface="Arial" panose="020B0604020202020204" pitchFamily="34" charset="0"/>
              <a:buChar char="•"/>
            </a:pPr>
            <a:r>
              <a:rPr lang="da-DK" sz="1200" dirty="0">
                <a:solidFill>
                  <a:srgbClr val="211A52"/>
                </a:solidFill>
                <a:latin typeface="Arial"/>
              </a:rPr>
              <a:t>Søren har ansat </a:t>
            </a:r>
            <a:r>
              <a:rPr lang="da-DK" sz="1200" dirty="0" smtClean="0">
                <a:solidFill>
                  <a:srgbClr val="211A52"/>
                </a:solidFill>
                <a:latin typeface="Arial"/>
              </a:rPr>
              <a:t>sin kandidatstuderende </a:t>
            </a:r>
            <a:r>
              <a:rPr lang="da-DK" sz="1200" dirty="0">
                <a:solidFill>
                  <a:srgbClr val="211A52"/>
                </a:solidFill>
                <a:latin typeface="Arial"/>
              </a:rPr>
              <a:t>Frederik som studenterinstruktør. Søren afvikler de første to øvelsesgange i to hold. Frederik afvikler de to sidste øvelsesgange i to </a:t>
            </a:r>
            <a:r>
              <a:rPr lang="da-DK" sz="1200" dirty="0" smtClean="0">
                <a:solidFill>
                  <a:srgbClr val="211A52"/>
                </a:solidFill>
                <a:latin typeface="Arial"/>
              </a:rPr>
              <a:t>hold.</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Søren udvikler selv én opgave og rettevejledning, som de studerende skal løse i grupper mellem forelæsning </a:t>
            </a:r>
            <a:r>
              <a:rPr lang="da-DK" sz="1200" dirty="0" smtClean="0">
                <a:solidFill>
                  <a:srgbClr val="211A52"/>
                </a:solidFill>
                <a:latin typeface="Arial"/>
              </a:rPr>
              <a:t>tre </a:t>
            </a:r>
            <a:r>
              <a:rPr lang="da-DK" sz="1200" dirty="0">
                <a:solidFill>
                  <a:srgbClr val="211A52"/>
                </a:solidFill>
                <a:latin typeface="Arial"/>
              </a:rPr>
              <a:t>og </a:t>
            </a:r>
            <a:r>
              <a:rPr lang="da-DK" sz="1200" dirty="0" smtClean="0">
                <a:solidFill>
                  <a:srgbClr val="211A52"/>
                </a:solidFill>
                <a:latin typeface="Arial"/>
              </a:rPr>
              <a:t>seminaret.</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Lone afvikler sammen med Frederik et seminar med afsæt i en </a:t>
            </a:r>
            <a:r>
              <a:rPr lang="da-DK" sz="1200" dirty="0" smtClean="0">
                <a:solidFill>
                  <a:srgbClr val="211A52"/>
                </a:solidFill>
                <a:latin typeface="Arial"/>
              </a:rPr>
              <a:t>gæsteforelæsning. </a:t>
            </a:r>
            <a:endParaRPr lang="da-DK" sz="1200" dirty="0">
              <a:solidFill>
                <a:srgbClr val="211A52"/>
              </a:solidFill>
              <a:latin typeface="Arial"/>
            </a:endParaRPr>
          </a:p>
        </p:txBody>
      </p:sp>
      <p:sp>
        <p:nvSpPr>
          <p:cNvPr id="7" name="Tekstfelt 6"/>
          <p:cNvSpPr txBox="1"/>
          <p:nvPr/>
        </p:nvSpPr>
        <p:spPr>
          <a:xfrm>
            <a:off x="587375" y="5520888"/>
            <a:ext cx="5943600" cy="253916"/>
          </a:xfrm>
          <a:prstGeom prst="rect">
            <a:avLst/>
          </a:prstGeom>
          <a:noFill/>
        </p:spPr>
        <p:txBody>
          <a:bodyPr wrap="square" rtlCol="0">
            <a:spAutoFit/>
          </a:bodyPr>
          <a:lstStyle/>
          <a:p>
            <a:pPr lvl="0"/>
            <a:r>
              <a:rPr lang="da-DK" sz="1050" dirty="0">
                <a:solidFill>
                  <a:srgbClr val="211A52"/>
                </a:solidFill>
                <a:latin typeface="Arial"/>
              </a:rPr>
              <a:t>* Ved hold på mere end 100 studerende ganges timerne op med antal hold, der køres </a:t>
            </a:r>
            <a:r>
              <a:rPr lang="da-DK" sz="1050" dirty="0" smtClean="0">
                <a:solidFill>
                  <a:srgbClr val="211A52"/>
                </a:solidFill>
                <a:latin typeface="Arial"/>
              </a:rPr>
              <a:t>med.</a:t>
            </a:r>
            <a:endParaRPr lang="da-DK" sz="1050" dirty="0">
              <a:solidFill>
                <a:srgbClr val="211A52"/>
              </a:solidFill>
              <a:latin typeface="Arial"/>
            </a:endParaRPr>
          </a:p>
        </p:txBody>
      </p:sp>
      <p:graphicFrame>
        <p:nvGraphicFramePr>
          <p:cNvPr id="8" name="Tabel 7"/>
          <p:cNvGraphicFramePr>
            <a:graphicFrameLocks noGrp="1"/>
          </p:cNvGraphicFramePr>
          <p:nvPr>
            <p:extLst>
              <p:ext uri="{D42A27DB-BD31-4B8C-83A1-F6EECF244321}">
                <p14:modId xmlns:p14="http://schemas.microsoft.com/office/powerpoint/2010/main" val="2333458808"/>
              </p:ext>
            </p:extLst>
          </p:nvPr>
        </p:nvGraphicFramePr>
        <p:xfrm>
          <a:off x="749605" y="1370335"/>
          <a:ext cx="5662503" cy="3413760"/>
        </p:xfrm>
        <a:graphic>
          <a:graphicData uri="http://schemas.openxmlformats.org/drawingml/2006/table">
            <a:tbl>
              <a:tblPr firstRow="1" bandRow="1">
                <a:tableStyleId>{00A15C55-8517-42AA-B614-E9B94910E393}</a:tableStyleId>
              </a:tblPr>
              <a:tblGrid>
                <a:gridCol w="1581665">
                  <a:extLst>
                    <a:ext uri="{9D8B030D-6E8A-4147-A177-3AD203B41FA5}">
                      <a16:colId xmlns:a16="http://schemas.microsoft.com/office/drawing/2014/main" val="838670409"/>
                    </a:ext>
                  </a:extLst>
                </a:gridCol>
                <a:gridCol w="1334530">
                  <a:extLst>
                    <a:ext uri="{9D8B030D-6E8A-4147-A177-3AD203B41FA5}">
                      <a16:colId xmlns:a16="http://schemas.microsoft.com/office/drawing/2014/main" val="799887497"/>
                    </a:ext>
                  </a:extLst>
                </a:gridCol>
                <a:gridCol w="856735">
                  <a:extLst>
                    <a:ext uri="{9D8B030D-6E8A-4147-A177-3AD203B41FA5}">
                      <a16:colId xmlns:a16="http://schemas.microsoft.com/office/drawing/2014/main" val="1676270517"/>
                    </a:ext>
                  </a:extLst>
                </a:gridCol>
                <a:gridCol w="1889573">
                  <a:extLst>
                    <a:ext uri="{9D8B030D-6E8A-4147-A177-3AD203B41FA5}">
                      <a16:colId xmlns:a16="http://schemas.microsoft.com/office/drawing/2014/main" val="1435908966"/>
                    </a:ext>
                  </a:extLst>
                </a:gridCol>
              </a:tblGrid>
              <a:tr h="370840">
                <a:tc gridSpan="4">
                  <a:txBody>
                    <a:bodyPr/>
                    <a:lstStyle/>
                    <a:p>
                      <a:r>
                        <a:rPr lang="da-DK" dirty="0" smtClean="0"/>
                        <a:t>Bacheloruddannelser 5 ECTS</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000" b="0" dirty="0"/>
                    </a:p>
                  </a:txBody>
                  <a:tcPr/>
                </a:tc>
                <a:tc>
                  <a:txBody>
                    <a:bodyPr/>
                    <a:lstStyle/>
                    <a:p>
                      <a:r>
                        <a:rPr lang="da-DK" sz="1000" dirty="0" smtClean="0"/>
                        <a:t>Face 2 face aktivitet</a:t>
                      </a:r>
                      <a:endParaRPr lang="da-DK" sz="1000" b="1" dirty="0"/>
                    </a:p>
                  </a:txBody>
                  <a:tcPr/>
                </a:tc>
                <a:tc>
                  <a:txBody>
                    <a:bodyPr/>
                    <a:lstStyle/>
                    <a:p>
                      <a:r>
                        <a:rPr lang="da-DK" sz="1000" dirty="0" smtClean="0"/>
                        <a:t>Brug af UA/SI</a:t>
                      </a:r>
                      <a:endParaRPr lang="da-DK" sz="10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Timeforbrug (VIP/D-VIP)</a:t>
                      </a:r>
                      <a:endParaRPr lang="da-DK" sz="1000" b="1" dirty="0" smtClean="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4 </a:t>
                      </a:r>
                      <a:r>
                        <a:rPr lang="da-DK" sz="1000" dirty="0" err="1" smtClean="0"/>
                        <a:t>dobb</a:t>
                      </a:r>
                      <a:r>
                        <a:rPr lang="da-DK" sz="1000" dirty="0" smtClean="0"/>
                        <a:t>. forelæsninger</a:t>
                      </a:r>
                      <a:endParaRPr lang="da-DK" sz="1000" b="0" dirty="0" smtClean="0"/>
                    </a:p>
                  </a:txBody>
                  <a:tcPr/>
                </a:tc>
                <a:tc>
                  <a:txBody>
                    <a:bodyPr/>
                    <a:lstStyle/>
                    <a:p>
                      <a:r>
                        <a:rPr lang="da-DK" sz="1000" dirty="0" smtClean="0"/>
                        <a:t>8 timer</a:t>
                      </a:r>
                      <a:endParaRPr lang="da-DK" sz="1000" b="0" dirty="0"/>
                    </a:p>
                  </a:txBody>
                  <a:tcPr/>
                </a:tc>
                <a:tc>
                  <a:txBody>
                    <a:bodyPr/>
                    <a:lstStyle/>
                    <a:p>
                      <a:r>
                        <a:rPr lang="da-DK" sz="1000" dirty="0" smtClean="0"/>
                        <a:t>0 timer</a:t>
                      </a:r>
                      <a:endParaRPr lang="da-DK" sz="1000" b="0" dirty="0"/>
                    </a:p>
                  </a:txBody>
                  <a:tcPr/>
                </a:tc>
                <a:tc>
                  <a:txBody>
                    <a:bodyPr/>
                    <a:lstStyle/>
                    <a:p>
                      <a:r>
                        <a:rPr lang="da-DK" sz="1000" dirty="0" smtClean="0"/>
                        <a:t>32 timer</a:t>
                      </a:r>
                      <a:endParaRPr lang="da-DK" sz="1000" b="0" dirty="0"/>
                    </a:p>
                  </a:txBody>
                  <a:tcPr/>
                </a:tc>
                <a:extLst>
                  <a:ext uri="{0D108BD9-81ED-4DB2-BD59-A6C34878D82A}">
                    <a16:rowId xmlns:a16="http://schemas.microsoft.com/office/drawing/2014/main" val="3318807099"/>
                  </a:ext>
                </a:extLst>
              </a:tr>
              <a:tr h="370840">
                <a:tc>
                  <a:txBody>
                    <a:bodyPr/>
                    <a:lstStyle/>
                    <a:p>
                      <a:r>
                        <a:rPr lang="da-DK" sz="1000" dirty="0" smtClean="0"/>
                        <a:t>2 podcasts á</a:t>
                      </a:r>
                      <a:r>
                        <a:rPr lang="da-DK" sz="1000" baseline="0" dirty="0" smtClean="0"/>
                        <a:t> 20 min.</a:t>
                      </a:r>
                      <a:endParaRPr lang="da-DK" sz="1000" b="0" dirty="0"/>
                    </a:p>
                  </a:txBody>
                  <a:tcPr/>
                </a:tc>
                <a:tc>
                  <a:txBody>
                    <a:bodyPr/>
                    <a:lstStyle/>
                    <a:p>
                      <a:r>
                        <a:rPr lang="da-DK" sz="1000" dirty="0" smtClean="0"/>
                        <a:t>1 timer</a:t>
                      </a:r>
                      <a:endParaRPr lang="da-DK" sz="1000" b="0" dirty="0"/>
                    </a:p>
                  </a:txBody>
                  <a:tcPr/>
                </a:tc>
                <a:tc>
                  <a:txBody>
                    <a:bodyPr/>
                    <a:lstStyle/>
                    <a:p>
                      <a:r>
                        <a:rPr lang="da-DK" sz="1000" dirty="0" smtClean="0"/>
                        <a:t>0 timer</a:t>
                      </a:r>
                      <a:endParaRPr lang="da-DK" sz="1000" b="0" dirty="0"/>
                    </a:p>
                  </a:txBody>
                  <a:tcPr/>
                </a:tc>
                <a:tc>
                  <a:txBody>
                    <a:bodyPr/>
                    <a:lstStyle/>
                    <a:p>
                      <a:r>
                        <a:rPr lang="da-DK" sz="1000" dirty="0" smtClean="0"/>
                        <a:t>4 timer</a:t>
                      </a:r>
                      <a:endParaRPr lang="da-DK" sz="1000" b="0" dirty="0"/>
                    </a:p>
                  </a:txBody>
                  <a:tcPr/>
                </a:tc>
                <a:extLst>
                  <a:ext uri="{0D108BD9-81ED-4DB2-BD59-A6C34878D82A}">
                    <a16:rowId xmlns:a16="http://schemas.microsoft.com/office/drawing/2014/main" val="1836832930"/>
                  </a:ext>
                </a:extLst>
              </a:tr>
              <a:tr h="370840">
                <a:tc>
                  <a:txBody>
                    <a:bodyPr/>
                    <a:lstStyle/>
                    <a:p>
                      <a:r>
                        <a:rPr lang="da-DK" sz="1000" dirty="0" smtClean="0"/>
                        <a:t>4 øvelser á</a:t>
                      </a:r>
                      <a:r>
                        <a:rPr lang="da-DK" sz="1000" baseline="0" dirty="0" smtClean="0"/>
                        <a:t> 2 timer</a:t>
                      </a:r>
                      <a:endParaRPr lang="da-DK" sz="1000" b="0" dirty="0"/>
                    </a:p>
                  </a:txBody>
                  <a:tcPr/>
                </a:tc>
                <a:tc>
                  <a:txBody>
                    <a:bodyPr/>
                    <a:lstStyle/>
                    <a:p>
                      <a:r>
                        <a:rPr lang="da-DK" sz="1000" dirty="0" smtClean="0"/>
                        <a:t>8 timer</a:t>
                      </a:r>
                      <a:endParaRPr lang="da-DK" sz="1000" b="0" dirty="0"/>
                    </a:p>
                  </a:txBody>
                  <a:tcPr/>
                </a:tc>
                <a:tc>
                  <a:txBody>
                    <a:bodyPr/>
                    <a:lstStyle/>
                    <a:p>
                      <a:r>
                        <a:rPr lang="da-DK" sz="1000" dirty="0" smtClean="0"/>
                        <a:t>20 timer*</a:t>
                      </a:r>
                      <a:endParaRPr lang="da-DK" sz="1000" b="0" dirty="0"/>
                    </a:p>
                  </a:txBody>
                  <a:tcPr/>
                </a:tc>
                <a:tc>
                  <a:txBody>
                    <a:bodyPr/>
                    <a:lstStyle/>
                    <a:p>
                      <a:r>
                        <a:rPr lang="da-DK" sz="1000" dirty="0" smtClean="0"/>
                        <a:t>20</a:t>
                      </a:r>
                      <a:r>
                        <a:rPr lang="da-DK" sz="1000" baseline="0" dirty="0" smtClean="0"/>
                        <a:t> + 8</a:t>
                      </a:r>
                      <a:r>
                        <a:rPr lang="da-DK" sz="1000" dirty="0" smtClean="0"/>
                        <a:t> timer</a:t>
                      </a:r>
                      <a:endParaRPr lang="da-DK" sz="1000" b="0" dirty="0"/>
                    </a:p>
                  </a:txBody>
                  <a:tcPr/>
                </a:tc>
                <a:extLst>
                  <a:ext uri="{0D108BD9-81ED-4DB2-BD59-A6C34878D82A}">
                    <a16:rowId xmlns:a16="http://schemas.microsoft.com/office/drawing/2014/main" val="822646553"/>
                  </a:ext>
                </a:extLst>
              </a:tr>
              <a:tr h="370840">
                <a:tc>
                  <a:txBody>
                    <a:bodyPr/>
                    <a:lstStyle/>
                    <a:p>
                      <a:r>
                        <a:rPr lang="da-DK" sz="1000" dirty="0" smtClean="0"/>
                        <a:t>1 opgave og </a:t>
                      </a:r>
                      <a:r>
                        <a:rPr lang="da-DK" sz="1000" dirty="0" err="1" smtClean="0"/>
                        <a:t>rettevejl</a:t>
                      </a:r>
                      <a:r>
                        <a:rPr lang="da-DK" sz="1000" dirty="0" smtClean="0"/>
                        <a:t>.</a:t>
                      </a:r>
                      <a:endParaRPr lang="da-DK" sz="1000" b="0" dirty="0"/>
                    </a:p>
                  </a:txBody>
                  <a:tcPr/>
                </a:tc>
                <a:tc>
                  <a:txBody>
                    <a:bodyPr/>
                    <a:lstStyle/>
                    <a:p>
                      <a:r>
                        <a:rPr lang="da-DK" sz="1000" dirty="0" smtClean="0"/>
                        <a:t>2 timer</a:t>
                      </a:r>
                      <a:endParaRPr lang="da-DK" sz="1000" b="0" dirty="0"/>
                    </a:p>
                  </a:txBody>
                  <a:tcPr/>
                </a:tc>
                <a:tc>
                  <a:txBody>
                    <a:bodyPr/>
                    <a:lstStyle/>
                    <a:p>
                      <a:r>
                        <a:rPr lang="da-DK" sz="1000" dirty="0" smtClean="0"/>
                        <a:t>0 timer</a:t>
                      </a:r>
                      <a:endParaRPr lang="da-DK" sz="1000" b="0" dirty="0"/>
                    </a:p>
                  </a:txBody>
                  <a:tcPr/>
                </a:tc>
                <a:tc>
                  <a:txBody>
                    <a:bodyPr/>
                    <a:lstStyle/>
                    <a:p>
                      <a:r>
                        <a:rPr lang="da-DK" sz="1000" dirty="0" smtClean="0"/>
                        <a:t>2 timer</a:t>
                      </a:r>
                      <a:endParaRPr lang="da-DK" sz="1000" b="0" dirty="0"/>
                    </a:p>
                  </a:txBody>
                  <a:tcPr/>
                </a:tc>
                <a:extLst>
                  <a:ext uri="{0D108BD9-81ED-4DB2-BD59-A6C34878D82A}">
                    <a16:rowId xmlns:a16="http://schemas.microsoft.com/office/drawing/2014/main" val="4162006112"/>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1 peer review á 6</a:t>
                      </a:r>
                      <a:r>
                        <a:rPr lang="da-DK" sz="1000" baseline="0" dirty="0" smtClean="0"/>
                        <a:t> </a:t>
                      </a:r>
                      <a:r>
                        <a:rPr lang="da-DK" sz="1000" dirty="0" smtClean="0"/>
                        <a:t>timer med afsæt</a:t>
                      </a:r>
                      <a:r>
                        <a:rPr lang="da-DK" sz="1000" baseline="0" dirty="0" smtClean="0"/>
                        <a:t> i opgave</a:t>
                      </a:r>
                      <a:endParaRPr lang="da-DK" sz="1000" b="0" dirty="0" smtClean="0"/>
                    </a:p>
                  </a:txBody>
                  <a:tcPr/>
                </a:tc>
                <a:tc>
                  <a:txBody>
                    <a:bodyPr/>
                    <a:lstStyle/>
                    <a:p>
                      <a:r>
                        <a:rPr lang="da-DK" sz="1000" dirty="0" smtClean="0"/>
                        <a:t>6 timer</a:t>
                      </a:r>
                      <a:endParaRPr lang="da-DK" sz="1000" b="0" dirty="0"/>
                    </a:p>
                  </a:txBody>
                  <a:tcPr/>
                </a:tc>
                <a:tc>
                  <a:txBody>
                    <a:bodyPr/>
                    <a:lstStyle/>
                    <a:p>
                      <a:r>
                        <a:rPr lang="da-DK" sz="1000" dirty="0" smtClean="0"/>
                        <a:t>15 timer*</a:t>
                      </a:r>
                      <a:endParaRPr lang="da-DK" sz="1000" b="0" dirty="0"/>
                    </a:p>
                  </a:txBody>
                  <a:tcPr/>
                </a:tc>
                <a:tc>
                  <a:txBody>
                    <a:bodyPr/>
                    <a:lstStyle/>
                    <a:p>
                      <a:r>
                        <a:rPr lang="da-DK" sz="1000" dirty="0" smtClean="0"/>
                        <a:t>15 timer</a:t>
                      </a:r>
                      <a:endParaRPr lang="da-DK" sz="1000" b="0" dirty="0"/>
                    </a:p>
                  </a:txBody>
                  <a:tcPr/>
                </a:tc>
                <a:extLst>
                  <a:ext uri="{0D108BD9-81ED-4DB2-BD59-A6C34878D82A}">
                    <a16:rowId xmlns:a16="http://schemas.microsoft.com/office/drawing/2014/main" val="1666486095"/>
                  </a:ext>
                </a:extLst>
              </a:tr>
              <a:tr h="370840">
                <a:tc>
                  <a:txBody>
                    <a:bodyPr/>
                    <a:lstStyle/>
                    <a:p>
                      <a:r>
                        <a:rPr lang="da-DK" sz="1000" dirty="0" smtClean="0"/>
                        <a:t>1 seminar á 6 timer med gæsteforelæser</a:t>
                      </a:r>
                      <a:endParaRPr lang="da-DK" sz="1000" b="0" dirty="0"/>
                    </a:p>
                  </a:txBody>
                  <a:tcPr/>
                </a:tc>
                <a:tc>
                  <a:txBody>
                    <a:bodyPr/>
                    <a:lstStyle/>
                    <a:p>
                      <a:r>
                        <a:rPr lang="da-DK" sz="1000" dirty="0" smtClean="0"/>
                        <a:t>6 timer</a:t>
                      </a:r>
                      <a:endParaRPr lang="da-DK" sz="1000" b="0" dirty="0"/>
                    </a:p>
                  </a:txBody>
                  <a:tcPr/>
                </a:tc>
                <a:tc>
                  <a:txBody>
                    <a:bodyPr/>
                    <a:lstStyle/>
                    <a:p>
                      <a:r>
                        <a:rPr lang="da-DK" sz="1000" dirty="0" smtClean="0"/>
                        <a:t>15 timer*</a:t>
                      </a:r>
                      <a:endParaRPr lang="da-DK" sz="1000" b="0" dirty="0"/>
                    </a:p>
                  </a:txBody>
                  <a:tcPr/>
                </a:tc>
                <a:tc>
                  <a:txBody>
                    <a:bodyPr/>
                    <a:lstStyle/>
                    <a:p>
                      <a:r>
                        <a:rPr lang="da-DK" sz="1000" dirty="0" smtClean="0"/>
                        <a:t>15 timer</a:t>
                      </a:r>
                      <a:endParaRPr lang="da-DK" sz="1000" b="0" dirty="0"/>
                    </a:p>
                  </a:txBody>
                  <a:tcPr/>
                </a:tc>
                <a:extLst>
                  <a:ext uri="{0D108BD9-81ED-4DB2-BD59-A6C34878D82A}">
                    <a16:rowId xmlns:a16="http://schemas.microsoft.com/office/drawing/2014/main" val="1925435395"/>
                  </a:ext>
                </a:extLst>
              </a:tr>
              <a:tr h="370840">
                <a:tc>
                  <a:txBody>
                    <a:bodyPr/>
                    <a:lstStyle/>
                    <a:p>
                      <a:r>
                        <a:rPr lang="da-DK" sz="1000" b="1" dirty="0" smtClean="0"/>
                        <a:t>I alt timeforbrug</a:t>
                      </a:r>
                      <a:endParaRPr lang="da-DK" sz="1000" b="1" dirty="0"/>
                    </a:p>
                  </a:txBody>
                  <a:tcPr/>
                </a:tc>
                <a:tc>
                  <a:txBody>
                    <a:bodyPr/>
                    <a:lstStyle/>
                    <a:p>
                      <a:r>
                        <a:rPr lang="da-DK" sz="1000" dirty="0" smtClean="0"/>
                        <a:t>31 timer</a:t>
                      </a:r>
                      <a:endParaRPr lang="da-DK" sz="1000" b="1" dirty="0"/>
                    </a:p>
                  </a:txBody>
                  <a:tcPr/>
                </a:tc>
                <a:tc>
                  <a:txBody>
                    <a:bodyPr/>
                    <a:lstStyle/>
                    <a:p>
                      <a:r>
                        <a:rPr lang="da-DK" sz="1000" dirty="0" smtClean="0"/>
                        <a:t>50 timer</a:t>
                      </a:r>
                      <a:endParaRPr lang="da-DK" sz="1000" b="1" dirty="0"/>
                    </a:p>
                  </a:txBody>
                  <a:tcPr/>
                </a:tc>
                <a:tc>
                  <a:txBody>
                    <a:bodyPr/>
                    <a:lstStyle/>
                    <a:p>
                      <a:r>
                        <a:rPr lang="da-DK" sz="1000" dirty="0" smtClean="0"/>
                        <a:t>96 timer</a:t>
                      </a:r>
                      <a:endParaRPr lang="da-DK" sz="1000" b="1" dirty="0"/>
                    </a:p>
                  </a:txBody>
                  <a:tcPr/>
                </a:tc>
                <a:extLst>
                  <a:ext uri="{0D108BD9-81ED-4DB2-BD59-A6C34878D82A}">
                    <a16:rowId xmlns:a16="http://schemas.microsoft.com/office/drawing/2014/main" val="363791244"/>
                  </a:ext>
                </a:extLst>
              </a:tr>
            </a:tbl>
          </a:graphicData>
        </a:graphic>
      </p:graphicFrame>
    </p:spTree>
    <p:extLst>
      <p:ext uri="{BB962C8B-B14F-4D97-AF65-F5344CB8AC3E}">
        <p14:creationId xmlns:p14="http://schemas.microsoft.com/office/powerpoint/2010/main" val="1356760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079109" cy="823141"/>
          </a:xfrm>
        </p:spPr>
        <p:txBody>
          <a:bodyPr/>
          <a:lstStyle/>
          <a:p>
            <a:r>
              <a:rPr lang="da-DK" dirty="0"/>
              <a:t>Inspiration til kursusaktiviteter - kandidat</a:t>
            </a:r>
          </a:p>
        </p:txBody>
      </p:sp>
      <p:sp>
        <p:nvSpPr>
          <p:cNvPr id="4" name="Pladsholder til tekst 3"/>
          <p:cNvSpPr>
            <a:spLocks noGrp="1"/>
          </p:cNvSpPr>
          <p:nvPr>
            <p:ph type="body" sz="quarter" idx="12"/>
          </p:nvPr>
        </p:nvSpPr>
        <p:spPr>
          <a:xfrm>
            <a:off x="587375" y="5004308"/>
            <a:ext cx="6591467" cy="640909"/>
          </a:xfrm>
        </p:spPr>
        <p:txBody>
          <a:bodyPr>
            <a:normAutofit/>
          </a:bodyPr>
          <a:lstStyle/>
          <a:p>
            <a:pPr lvl="0" defTabSz="914318">
              <a:buBlip>
                <a:blip r:embed="rId2"/>
              </a:buBlip>
            </a:pPr>
            <a:r>
              <a:rPr lang="da-DK" sz="1200" dirty="0">
                <a:solidFill>
                  <a:srgbClr val="211A52"/>
                </a:solidFill>
                <a:latin typeface="Arial"/>
              </a:rPr>
              <a:t>Design det læringsmiljø, der bedst understøtter de </a:t>
            </a:r>
            <a:r>
              <a:rPr lang="da-DK" sz="1200" dirty="0" smtClean="0">
                <a:solidFill>
                  <a:srgbClr val="211A52"/>
                </a:solidFill>
                <a:latin typeface="Arial"/>
              </a:rPr>
              <a:t>lærendes progression </a:t>
            </a:r>
            <a:r>
              <a:rPr lang="da-DK" sz="1200" dirty="0">
                <a:solidFill>
                  <a:srgbClr val="211A52"/>
                </a:solidFill>
                <a:latin typeface="Arial"/>
              </a:rPr>
              <a:t>og læring.</a:t>
            </a:r>
          </a:p>
          <a:p>
            <a:endParaRPr lang="da-DK" dirty="0"/>
          </a:p>
        </p:txBody>
      </p:sp>
      <p:sp>
        <p:nvSpPr>
          <p:cNvPr id="6" name="Tekstfelt 5"/>
          <p:cNvSpPr txBox="1"/>
          <p:nvPr/>
        </p:nvSpPr>
        <p:spPr>
          <a:xfrm>
            <a:off x="6558455" y="1150883"/>
            <a:ext cx="4808483" cy="3785652"/>
          </a:xfrm>
          <a:prstGeom prst="rect">
            <a:avLst/>
          </a:prstGeom>
          <a:noFill/>
        </p:spPr>
        <p:txBody>
          <a:bodyPr wrap="square" rtlCol="0">
            <a:spAutoFit/>
          </a:bodyPr>
          <a:lstStyle/>
          <a:p>
            <a:pPr lvl="0"/>
            <a:r>
              <a:rPr lang="da-DK" sz="1200" dirty="0">
                <a:solidFill>
                  <a:srgbClr val="211A52"/>
                </a:solidFill>
                <a:latin typeface="Arial"/>
              </a:rPr>
              <a:t>Charlotte er lektor og skal planlægge et 5 ECTS </a:t>
            </a:r>
            <a:r>
              <a:rPr lang="da-DK" sz="1200" dirty="0" smtClean="0">
                <a:solidFill>
                  <a:srgbClr val="211A52"/>
                </a:solidFill>
                <a:latin typeface="Arial"/>
              </a:rPr>
              <a:t>bachelorforløb</a:t>
            </a:r>
            <a:r>
              <a:rPr lang="da-DK" sz="1200" dirty="0">
                <a:solidFill>
                  <a:srgbClr val="211A52"/>
                </a:solidFill>
                <a:latin typeface="Arial"/>
              </a:rPr>
              <a:t>. I forbindelse med at tilrettelægge læringsrummet, beslutter hun følgende:</a:t>
            </a:r>
            <a:br>
              <a:rPr lang="da-DK" sz="1200" dirty="0">
                <a:solidFill>
                  <a:srgbClr val="211A52"/>
                </a:solidFill>
                <a:latin typeface="Arial"/>
              </a:rPr>
            </a:b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Charlotte afholder tre dobbelte forelæsninger.</a:t>
            </a:r>
          </a:p>
          <a:p>
            <a:pPr marL="285750" lvl="0" indent="-285750">
              <a:buFont typeface="Arial" panose="020B0604020202020204" pitchFamily="34" charset="0"/>
              <a:buChar char="•"/>
            </a:pPr>
            <a:r>
              <a:rPr lang="da-DK" sz="1200" dirty="0">
                <a:solidFill>
                  <a:srgbClr val="211A52"/>
                </a:solidFill>
                <a:latin typeface="Arial"/>
              </a:rPr>
              <a:t>Charlottes kollega, Bo, der er adjunkt afholder to dobbelte forelæsninger.</a:t>
            </a:r>
          </a:p>
          <a:p>
            <a:pPr marL="285750" lvl="0" indent="-285750">
              <a:buFont typeface="Arial" panose="020B0604020202020204" pitchFamily="34" charset="0"/>
              <a:buChar char="•"/>
            </a:pPr>
            <a:r>
              <a:rPr lang="da-DK" sz="1200" dirty="0">
                <a:solidFill>
                  <a:srgbClr val="211A52"/>
                </a:solidFill>
                <a:latin typeface="Arial"/>
              </a:rPr>
              <a:t>Charlotte inviterer CFO Charles til at komme og holde en gæsteforelæsning mellem forelæsning </a:t>
            </a:r>
            <a:r>
              <a:rPr lang="da-DK" sz="1200" dirty="0" smtClean="0">
                <a:solidFill>
                  <a:srgbClr val="211A52"/>
                </a:solidFill>
                <a:latin typeface="Arial"/>
              </a:rPr>
              <a:t>to </a:t>
            </a:r>
            <a:r>
              <a:rPr lang="da-DK" sz="1200" dirty="0">
                <a:solidFill>
                  <a:srgbClr val="211A52"/>
                </a:solidFill>
                <a:latin typeface="Arial"/>
              </a:rPr>
              <a:t>og </a:t>
            </a:r>
            <a:r>
              <a:rPr lang="da-DK" sz="1200" dirty="0" smtClean="0">
                <a:solidFill>
                  <a:srgbClr val="211A52"/>
                </a:solidFill>
                <a:latin typeface="Arial"/>
              </a:rPr>
              <a:t>tre.</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På baggrund af gæsteforelæsningen afholder Charlotte en </a:t>
            </a:r>
            <a:r>
              <a:rPr lang="da-DK" sz="1200" dirty="0" smtClean="0">
                <a:solidFill>
                  <a:srgbClr val="211A52"/>
                </a:solidFill>
                <a:latin typeface="Arial"/>
              </a:rPr>
              <a:t>to-timers </a:t>
            </a:r>
            <a:r>
              <a:rPr lang="da-DK" sz="1200" dirty="0">
                <a:solidFill>
                  <a:srgbClr val="211A52"/>
                </a:solidFill>
                <a:latin typeface="Arial"/>
              </a:rPr>
              <a:t>spørgetime.</a:t>
            </a:r>
          </a:p>
          <a:p>
            <a:pPr marL="285750" lvl="0" indent="-285750">
              <a:buFont typeface="Arial" panose="020B0604020202020204" pitchFamily="34" charset="0"/>
              <a:buChar char="•"/>
            </a:pPr>
            <a:r>
              <a:rPr lang="da-DK" sz="1200" dirty="0">
                <a:solidFill>
                  <a:srgbClr val="211A52"/>
                </a:solidFill>
                <a:latin typeface="Arial"/>
              </a:rPr>
              <a:t>Bo udvikler og afholder et seminar med de studerende om centrale koblinger mellem teori og praksis mellem forelæsning </a:t>
            </a:r>
            <a:r>
              <a:rPr lang="da-DK" sz="1200" dirty="0" smtClean="0">
                <a:solidFill>
                  <a:srgbClr val="211A52"/>
                </a:solidFill>
                <a:latin typeface="Arial"/>
              </a:rPr>
              <a:t>fire </a:t>
            </a:r>
            <a:r>
              <a:rPr lang="da-DK" sz="1200" dirty="0">
                <a:solidFill>
                  <a:srgbClr val="211A52"/>
                </a:solidFill>
                <a:latin typeface="Arial"/>
              </a:rPr>
              <a:t>og </a:t>
            </a:r>
            <a:r>
              <a:rPr lang="da-DK" sz="1200" dirty="0" smtClean="0">
                <a:solidFill>
                  <a:srgbClr val="211A52"/>
                </a:solidFill>
                <a:latin typeface="Arial"/>
              </a:rPr>
              <a:t>fem.</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Charlotte udarbejder én opgave og rettevejledning.</a:t>
            </a:r>
          </a:p>
          <a:p>
            <a:pPr marL="285750" lvl="0" indent="-285750">
              <a:buFont typeface="Arial" panose="020B0604020202020204" pitchFamily="34" charset="0"/>
              <a:buChar char="•"/>
            </a:pPr>
            <a:r>
              <a:rPr lang="da-DK" sz="1200" dirty="0">
                <a:solidFill>
                  <a:srgbClr val="211A52"/>
                </a:solidFill>
                <a:latin typeface="Arial"/>
              </a:rPr>
              <a:t>Charlotte får Kristoffer, der er </a:t>
            </a:r>
            <a:r>
              <a:rPr lang="da-DK" sz="1200" dirty="0" smtClean="0">
                <a:solidFill>
                  <a:srgbClr val="211A52"/>
                </a:solidFill>
                <a:latin typeface="Arial"/>
              </a:rPr>
              <a:t>specialestuderende, </a:t>
            </a:r>
            <a:r>
              <a:rPr lang="da-DK" sz="1200" dirty="0">
                <a:solidFill>
                  <a:srgbClr val="211A52"/>
                </a:solidFill>
                <a:latin typeface="Arial"/>
              </a:rPr>
              <a:t>til at gennemgå og understøtte de studerende i at </a:t>
            </a:r>
            <a:r>
              <a:rPr lang="da-DK" sz="1200" dirty="0" smtClean="0">
                <a:solidFill>
                  <a:srgbClr val="211A52"/>
                </a:solidFill>
                <a:latin typeface="Arial"/>
              </a:rPr>
              <a:t>løse opgaven.</a:t>
            </a:r>
            <a:endParaRPr lang="da-DK" sz="1200" dirty="0">
              <a:solidFill>
                <a:srgbClr val="211A52"/>
              </a:solidFill>
              <a:latin typeface="Arial"/>
            </a:endParaRPr>
          </a:p>
          <a:p>
            <a:pPr marL="285750" lvl="0" indent="-285750">
              <a:buFont typeface="Arial" panose="020B0604020202020204" pitchFamily="34" charset="0"/>
              <a:buChar char="•"/>
            </a:pPr>
            <a:r>
              <a:rPr lang="da-DK" sz="1200" dirty="0">
                <a:solidFill>
                  <a:srgbClr val="211A52"/>
                </a:solidFill>
                <a:latin typeface="Arial"/>
              </a:rPr>
              <a:t>Charlotte udvikler en gruppeopgave, som de studerende arbejder med og giver hinanden feedback på gennem en peer </a:t>
            </a:r>
            <a:r>
              <a:rPr lang="da-DK" sz="1200" dirty="0" err="1">
                <a:solidFill>
                  <a:srgbClr val="211A52"/>
                </a:solidFill>
                <a:latin typeface="Arial"/>
              </a:rPr>
              <a:t>review</a:t>
            </a:r>
            <a:r>
              <a:rPr lang="da-DK" sz="1200" dirty="0">
                <a:solidFill>
                  <a:srgbClr val="211A52"/>
                </a:solidFill>
                <a:latin typeface="Arial"/>
              </a:rPr>
              <a:t> session som afslutning på forløbet. </a:t>
            </a:r>
          </a:p>
        </p:txBody>
      </p:sp>
      <p:graphicFrame>
        <p:nvGraphicFramePr>
          <p:cNvPr id="7" name="Tabel 6"/>
          <p:cNvGraphicFramePr>
            <a:graphicFrameLocks noGrp="1"/>
          </p:cNvGraphicFramePr>
          <p:nvPr>
            <p:extLst>
              <p:ext uri="{D42A27DB-BD31-4B8C-83A1-F6EECF244321}">
                <p14:modId xmlns:p14="http://schemas.microsoft.com/office/powerpoint/2010/main" val="2140142057"/>
              </p:ext>
            </p:extLst>
          </p:nvPr>
        </p:nvGraphicFramePr>
        <p:xfrm>
          <a:off x="596407" y="1324129"/>
          <a:ext cx="5662503" cy="3439160"/>
        </p:xfrm>
        <a:graphic>
          <a:graphicData uri="http://schemas.openxmlformats.org/drawingml/2006/table">
            <a:tbl>
              <a:tblPr firstRow="1" bandRow="1">
                <a:tableStyleId>{00A15C55-8517-42AA-B614-E9B94910E393}</a:tableStyleId>
              </a:tblPr>
              <a:tblGrid>
                <a:gridCol w="1581665">
                  <a:extLst>
                    <a:ext uri="{9D8B030D-6E8A-4147-A177-3AD203B41FA5}">
                      <a16:colId xmlns:a16="http://schemas.microsoft.com/office/drawing/2014/main" val="838670409"/>
                    </a:ext>
                  </a:extLst>
                </a:gridCol>
                <a:gridCol w="1334530">
                  <a:extLst>
                    <a:ext uri="{9D8B030D-6E8A-4147-A177-3AD203B41FA5}">
                      <a16:colId xmlns:a16="http://schemas.microsoft.com/office/drawing/2014/main" val="799887497"/>
                    </a:ext>
                  </a:extLst>
                </a:gridCol>
                <a:gridCol w="856735">
                  <a:extLst>
                    <a:ext uri="{9D8B030D-6E8A-4147-A177-3AD203B41FA5}">
                      <a16:colId xmlns:a16="http://schemas.microsoft.com/office/drawing/2014/main" val="1676270517"/>
                    </a:ext>
                  </a:extLst>
                </a:gridCol>
                <a:gridCol w="1889573">
                  <a:extLst>
                    <a:ext uri="{9D8B030D-6E8A-4147-A177-3AD203B41FA5}">
                      <a16:colId xmlns:a16="http://schemas.microsoft.com/office/drawing/2014/main" val="1435908966"/>
                    </a:ext>
                  </a:extLst>
                </a:gridCol>
              </a:tblGrid>
              <a:tr h="370840">
                <a:tc gridSpan="4">
                  <a:txBody>
                    <a:bodyPr/>
                    <a:lstStyle/>
                    <a:p>
                      <a:r>
                        <a:rPr lang="da-DK" dirty="0" smtClean="0"/>
                        <a:t>Kandidatuddannelser 5 ECTS</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000" b="0" dirty="0"/>
                    </a:p>
                  </a:txBody>
                  <a:tcPr/>
                </a:tc>
                <a:tc>
                  <a:txBody>
                    <a:bodyPr/>
                    <a:lstStyle/>
                    <a:p>
                      <a:r>
                        <a:rPr lang="da-DK" sz="1000" dirty="0" smtClean="0"/>
                        <a:t>Face 2 face aktivitet</a:t>
                      </a:r>
                      <a:endParaRPr lang="da-DK" sz="1000" b="1" dirty="0"/>
                    </a:p>
                  </a:txBody>
                  <a:tcPr/>
                </a:tc>
                <a:tc>
                  <a:txBody>
                    <a:bodyPr/>
                    <a:lstStyle/>
                    <a:p>
                      <a:r>
                        <a:rPr lang="da-DK" sz="1000" dirty="0" smtClean="0"/>
                        <a:t>Brug af UA/SI</a:t>
                      </a:r>
                      <a:endParaRPr lang="da-DK" sz="10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Timeforbrug (VIP/D-VIP)</a:t>
                      </a:r>
                      <a:endParaRPr lang="da-DK" sz="1000" b="1" dirty="0" smtClean="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000" dirty="0" smtClean="0"/>
                        <a:t>5 </a:t>
                      </a:r>
                      <a:r>
                        <a:rPr lang="da-DK" sz="1000" dirty="0" err="1" smtClean="0"/>
                        <a:t>dobb</a:t>
                      </a:r>
                      <a:r>
                        <a:rPr lang="da-DK" sz="1000" dirty="0" smtClean="0"/>
                        <a:t>. forelæsninger</a:t>
                      </a:r>
                      <a:endParaRPr lang="da-DK" sz="1000" b="0" dirty="0" smtClean="0"/>
                    </a:p>
                  </a:txBody>
                  <a:tcPr/>
                </a:tc>
                <a:tc>
                  <a:txBody>
                    <a:bodyPr/>
                    <a:lstStyle/>
                    <a:p>
                      <a:r>
                        <a:rPr lang="da-DK" sz="1000" dirty="0" smtClean="0"/>
                        <a:t>10 timer</a:t>
                      </a:r>
                      <a:endParaRPr lang="da-DK" sz="1000" b="0" dirty="0"/>
                    </a:p>
                  </a:txBody>
                  <a:tcPr/>
                </a:tc>
                <a:tc>
                  <a:txBody>
                    <a:bodyPr/>
                    <a:lstStyle/>
                    <a:p>
                      <a:r>
                        <a:rPr lang="da-DK" sz="1000" dirty="0" smtClean="0"/>
                        <a:t>0 timer</a:t>
                      </a:r>
                      <a:endParaRPr lang="da-DK" sz="1000" b="0" dirty="0"/>
                    </a:p>
                  </a:txBody>
                  <a:tcPr/>
                </a:tc>
                <a:tc>
                  <a:txBody>
                    <a:bodyPr/>
                    <a:lstStyle/>
                    <a:p>
                      <a:r>
                        <a:rPr lang="da-DK" sz="1000" dirty="0" smtClean="0"/>
                        <a:t>40-50 timer</a:t>
                      </a:r>
                      <a:endParaRPr lang="da-DK" sz="1000" b="0" dirty="0"/>
                    </a:p>
                  </a:txBody>
                  <a:tcPr/>
                </a:tc>
                <a:extLst>
                  <a:ext uri="{0D108BD9-81ED-4DB2-BD59-A6C34878D82A}">
                    <a16:rowId xmlns:a16="http://schemas.microsoft.com/office/drawing/2014/main" val="3318807099"/>
                  </a:ext>
                </a:extLst>
              </a:tr>
              <a:tr h="370840">
                <a:tc>
                  <a:txBody>
                    <a:bodyPr/>
                    <a:lstStyle/>
                    <a:p>
                      <a:r>
                        <a:rPr lang="da-DK" sz="1000" dirty="0" smtClean="0"/>
                        <a:t>1 gæsteforelæsning á 2 timer</a:t>
                      </a:r>
                      <a:endParaRPr lang="da-DK" sz="1000" b="0" dirty="0"/>
                    </a:p>
                  </a:txBody>
                  <a:tcPr/>
                </a:tc>
                <a:tc>
                  <a:txBody>
                    <a:bodyPr/>
                    <a:lstStyle/>
                    <a:p>
                      <a:r>
                        <a:rPr lang="da-DK" sz="1000" dirty="0" smtClean="0"/>
                        <a:t>2 timer</a:t>
                      </a:r>
                      <a:endParaRPr lang="da-DK" sz="1000" b="0" dirty="0"/>
                    </a:p>
                  </a:txBody>
                  <a:tcPr/>
                </a:tc>
                <a:tc>
                  <a:txBody>
                    <a:bodyPr/>
                    <a:lstStyle/>
                    <a:p>
                      <a:r>
                        <a:rPr lang="da-DK" sz="1000" dirty="0" smtClean="0"/>
                        <a:t>2 timer</a:t>
                      </a:r>
                      <a:endParaRPr lang="da-DK" sz="1000" b="0" dirty="0"/>
                    </a:p>
                  </a:txBody>
                  <a:tcPr/>
                </a:tc>
                <a:tc>
                  <a:txBody>
                    <a:bodyPr/>
                    <a:lstStyle/>
                    <a:p>
                      <a:r>
                        <a:rPr lang="da-DK" sz="1000" dirty="0" smtClean="0"/>
                        <a:t>2 timer</a:t>
                      </a:r>
                      <a:endParaRPr lang="da-DK" sz="1000" b="0" dirty="0"/>
                    </a:p>
                  </a:txBody>
                  <a:tcPr/>
                </a:tc>
                <a:extLst>
                  <a:ext uri="{0D108BD9-81ED-4DB2-BD59-A6C34878D82A}">
                    <a16:rowId xmlns:a16="http://schemas.microsoft.com/office/drawing/2014/main" val="1836832930"/>
                  </a:ext>
                </a:extLst>
              </a:tr>
              <a:tr h="370840">
                <a:tc>
                  <a:txBody>
                    <a:bodyPr/>
                    <a:lstStyle/>
                    <a:p>
                      <a:r>
                        <a:rPr lang="da-DK" sz="1000" dirty="0" smtClean="0"/>
                        <a:t>1 spørgetime á</a:t>
                      </a:r>
                      <a:r>
                        <a:rPr lang="da-DK" sz="1000" baseline="0" dirty="0" smtClean="0"/>
                        <a:t> 2 timer med afsæt i gæsteforel.</a:t>
                      </a:r>
                      <a:endParaRPr lang="da-DK" sz="1000" b="0" dirty="0"/>
                    </a:p>
                  </a:txBody>
                  <a:tcPr/>
                </a:tc>
                <a:tc>
                  <a:txBody>
                    <a:bodyPr/>
                    <a:lstStyle/>
                    <a:p>
                      <a:r>
                        <a:rPr lang="da-DK" sz="1000" dirty="0" smtClean="0"/>
                        <a:t>2 timer</a:t>
                      </a:r>
                      <a:endParaRPr lang="da-DK" sz="1000" b="0" dirty="0"/>
                    </a:p>
                  </a:txBody>
                  <a:tcPr/>
                </a:tc>
                <a:tc>
                  <a:txBody>
                    <a:bodyPr/>
                    <a:lstStyle/>
                    <a:p>
                      <a:r>
                        <a:rPr lang="da-DK" sz="1000" dirty="0" smtClean="0"/>
                        <a:t>0 timer</a:t>
                      </a:r>
                      <a:endParaRPr lang="da-DK" sz="1000" b="0" dirty="0"/>
                    </a:p>
                  </a:txBody>
                  <a:tcPr/>
                </a:tc>
                <a:tc>
                  <a:txBody>
                    <a:bodyPr/>
                    <a:lstStyle/>
                    <a:p>
                      <a:r>
                        <a:rPr lang="da-DK" sz="1000" dirty="0" smtClean="0"/>
                        <a:t>2 timer</a:t>
                      </a:r>
                      <a:endParaRPr lang="da-DK" sz="1000" b="0" dirty="0"/>
                    </a:p>
                  </a:txBody>
                  <a:tcPr/>
                </a:tc>
                <a:extLst>
                  <a:ext uri="{0D108BD9-81ED-4DB2-BD59-A6C34878D82A}">
                    <a16:rowId xmlns:a16="http://schemas.microsoft.com/office/drawing/2014/main" val="2613905867"/>
                  </a:ext>
                </a:extLst>
              </a:tr>
              <a:tr h="370840">
                <a:tc>
                  <a:txBody>
                    <a:bodyPr/>
                    <a:lstStyle/>
                    <a:p>
                      <a:r>
                        <a:rPr lang="da-DK" sz="1000" dirty="0" smtClean="0"/>
                        <a:t>1 seminar á 6 timer</a:t>
                      </a:r>
                      <a:endParaRPr lang="da-DK" sz="1000" b="0" dirty="0"/>
                    </a:p>
                  </a:txBody>
                  <a:tcPr/>
                </a:tc>
                <a:tc>
                  <a:txBody>
                    <a:bodyPr/>
                    <a:lstStyle/>
                    <a:p>
                      <a:r>
                        <a:rPr lang="da-DK" sz="1000" dirty="0" smtClean="0"/>
                        <a:t>6 timer</a:t>
                      </a:r>
                      <a:endParaRPr lang="da-DK" sz="1000" b="0" dirty="0"/>
                    </a:p>
                  </a:txBody>
                  <a:tcPr/>
                </a:tc>
                <a:tc>
                  <a:txBody>
                    <a:bodyPr/>
                    <a:lstStyle/>
                    <a:p>
                      <a:r>
                        <a:rPr lang="da-DK" sz="1000" dirty="0" smtClean="0"/>
                        <a:t>0 timer</a:t>
                      </a:r>
                      <a:endParaRPr lang="da-DK" sz="1000" b="0" dirty="0"/>
                    </a:p>
                  </a:txBody>
                  <a:tcPr/>
                </a:tc>
                <a:tc>
                  <a:txBody>
                    <a:bodyPr/>
                    <a:lstStyle/>
                    <a:p>
                      <a:r>
                        <a:rPr lang="da-DK" sz="1000" dirty="0" smtClean="0"/>
                        <a:t>15 timer</a:t>
                      </a:r>
                      <a:endParaRPr lang="da-DK" sz="1000" b="0" dirty="0"/>
                    </a:p>
                  </a:txBody>
                  <a:tcPr/>
                </a:tc>
                <a:extLst>
                  <a:ext uri="{0D108BD9-81ED-4DB2-BD59-A6C34878D82A}">
                    <a16:rowId xmlns:a16="http://schemas.microsoft.com/office/drawing/2014/main" val="822646553"/>
                  </a:ext>
                </a:extLst>
              </a:tr>
              <a:tr h="370840">
                <a:tc>
                  <a:txBody>
                    <a:bodyPr/>
                    <a:lstStyle/>
                    <a:p>
                      <a:r>
                        <a:rPr lang="da-DK" sz="1000" dirty="0" smtClean="0"/>
                        <a:t>1 opgave og </a:t>
                      </a:r>
                      <a:r>
                        <a:rPr lang="da-DK" sz="1000" dirty="0" err="1" smtClean="0"/>
                        <a:t>rettevejl</a:t>
                      </a:r>
                      <a:r>
                        <a:rPr lang="da-DK" sz="1000" dirty="0" smtClean="0"/>
                        <a:t>.</a:t>
                      </a:r>
                      <a:endParaRPr lang="da-DK" sz="1000" b="0" dirty="0"/>
                    </a:p>
                  </a:txBody>
                  <a:tcPr/>
                </a:tc>
                <a:tc>
                  <a:txBody>
                    <a:bodyPr/>
                    <a:lstStyle/>
                    <a:p>
                      <a:r>
                        <a:rPr lang="da-DK" sz="1000" dirty="0" smtClean="0"/>
                        <a:t>6 timer</a:t>
                      </a:r>
                      <a:endParaRPr lang="da-DK" sz="1000" b="0" dirty="0"/>
                    </a:p>
                  </a:txBody>
                  <a:tcPr/>
                </a:tc>
                <a:tc>
                  <a:txBody>
                    <a:bodyPr/>
                    <a:lstStyle/>
                    <a:p>
                      <a:r>
                        <a:rPr lang="da-DK" sz="1000" dirty="0" smtClean="0"/>
                        <a:t>15 timer</a:t>
                      </a:r>
                      <a:endParaRPr lang="da-DK" sz="1000" b="0" dirty="0"/>
                    </a:p>
                  </a:txBody>
                  <a:tcPr/>
                </a:tc>
                <a:tc>
                  <a:txBody>
                    <a:bodyPr/>
                    <a:lstStyle/>
                    <a:p>
                      <a:r>
                        <a:rPr lang="da-DK" sz="1000" dirty="0" smtClean="0"/>
                        <a:t>2 timer</a:t>
                      </a:r>
                      <a:endParaRPr lang="da-DK" sz="1000" b="0" dirty="0"/>
                    </a:p>
                  </a:txBody>
                  <a:tcPr/>
                </a:tc>
                <a:extLst>
                  <a:ext uri="{0D108BD9-81ED-4DB2-BD59-A6C34878D82A}">
                    <a16:rowId xmlns:a16="http://schemas.microsoft.com/office/drawing/2014/main" val="1225569675"/>
                  </a:ext>
                </a:extLst>
              </a:tr>
              <a:tr h="370840">
                <a:tc>
                  <a:txBody>
                    <a:bodyPr/>
                    <a:lstStyle/>
                    <a:p>
                      <a:r>
                        <a:rPr lang="da-DK" sz="1000" dirty="0" smtClean="0"/>
                        <a:t>1 peer review á 6 timer med afsæt</a:t>
                      </a:r>
                      <a:r>
                        <a:rPr lang="da-DK" sz="1000" baseline="0" dirty="0" smtClean="0"/>
                        <a:t> i opgave</a:t>
                      </a:r>
                      <a:endParaRPr lang="da-DK" sz="1000" b="0" dirty="0"/>
                    </a:p>
                  </a:txBody>
                  <a:tcPr/>
                </a:tc>
                <a:tc>
                  <a:txBody>
                    <a:bodyPr/>
                    <a:lstStyle/>
                    <a:p>
                      <a:r>
                        <a:rPr lang="da-DK" sz="1000" dirty="0" smtClean="0"/>
                        <a:t>6 timer</a:t>
                      </a:r>
                      <a:endParaRPr lang="da-DK" sz="1000" b="0" dirty="0"/>
                    </a:p>
                  </a:txBody>
                  <a:tcPr/>
                </a:tc>
                <a:tc>
                  <a:txBody>
                    <a:bodyPr/>
                    <a:lstStyle/>
                    <a:p>
                      <a:r>
                        <a:rPr lang="da-DK" sz="1000" dirty="0" smtClean="0"/>
                        <a:t> 0 timer</a:t>
                      </a:r>
                      <a:endParaRPr lang="da-DK" sz="1000" b="0" dirty="0"/>
                    </a:p>
                  </a:txBody>
                  <a:tcPr/>
                </a:tc>
                <a:tc>
                  <a:txBody>
                    <a:bodyPr/>
                    <a:lstStyle/>
                    <a:p>
                      <a:r>
                        <a:rPr lang="da-DK" sz="1000" dirty="0" smtClean="0"/>
                        <a:t>15+</a:t>
                      </a:r>
                      <a:r>
                        <a:rPr lang="da-DK" sz="1000" baseline="0" dirty="0" smtClean="0"/>
                        <a:t> 2</a:t>
                      </a:r>
                      <a:r>
                        <a:rPr lang="da-DK" sz="1000" dirty="0" smtClean="0"/>
                        <a:t> timer</a:t>
                      </a:r>
                      <a:endParaRPr lang="da-DK" sz="1000" b="0" dirty="0"/>
                    </a:p>
                  </a:txBody>
                  <a:tcPr/>
                </a:tc>
                <a:extLst>
                  <a:ext uri="{0D108BD9-81ED-4DB2-BD59-A6C34878D82A}">
                    <a16:rowId xmlns:a16="http://schemas.microsoft.com/office/drawing/2014/main" val="4162006112"/>
                  </a:ext>
                </a:extLst>
              </a:tr>
              <a:tr h="370840">
                <a:tc>
                  <a:txBody>
                    <a:bodyPr/>
                    <a:lstStyle/>
                    <a:p>
                      <a:r>
                        <a:rPr lang="da-DK" sz="1000" b="1" dirty="0" smtClean="0"/>
                        <a:t>I alt timeforbrug</a:t>
                      </a:r>
                      <a:endParaRPr lang="da-DK" sz="1000" b="1" dirty="0"/>
                    </a:p>
                  </a:txBody>
                  <a:tcPr/>
                </a:tc>
                <a:tc>
                  <a:txBody>
                    <a:bodyPr/>
                    <a:lstStyle/>
                    <a:p>
                      <a:r>
                        <a:rPr lang="da-DK" sz="1000" dirty="0" smtClean="0"/>
                        <a:t>32 timer</a:t>
                      </a:r>
                      <a:endParaRPr lang="da-DK" sz="1000" b="1" dirty="0"/>
                    </a:p>
                  </a:txBody>
                  <a:tcPr/>
                </a:tc>
                <a:tc>
                  <a:txBody>
                    <a:bodyPr/>
                    <a:lstStyle/>
                    <a:p>
                      <a:r>
                        <a:rPr lang="da-DK" sz="1000" dirty="0" smtClean="0"/>
                        <a:t>17 timer</a:t>
                      </a:r>
                      <a:endParaRPr lang="da-DK" sz="1000" b="1" dirty="0"/>
                    </a:p>
                  </a:txBody>
                  <a:tcPr/>
                </a:tc>
                <a:tc>
                  <a:txBody>
                    <a:bodyPr/>
                    <a:lstStyle/>
                    <a:p>
                      <a:r>
                        <a:rPr lang="da-DK" sz="1000" dirty="0" smtClean="0"/>
                        <a:t>78 timer</a:t>
                      </a:r>
                      <a:endParaRPr lang="da-DK" sz="1000" b="1" dirty="0"/>
                    </a:p>
                  </a:txBody>
                  <a:tcPr/>
                </a:tc>
                <a:extLst>
                  <a:ext uri="{0D108BD9-81ED-4DB2-BD59-A6C34878D82A}">
                    <a16:rowId xmlns:a16="http://schemas.microsoft.com/office/drawing/2014/main" val="363791244"/>
                  </a:ext>
                </a:extLst>
              </a:tr>
            </a:tbl>
          </a:graphicData>
        </a:graphic>
      </p:graphicFrame>
    </p:spTree>
    <p:extLst>
      <p:ext uri="{BB962C8B-B14F-4D97-AF65-F5344CB8AC3E}">
        <p14:creationId xmlns:p14="http://schemas.microsoft.com/office/powerpoint/2010/main" val="348120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duotone>
              <a:prstClr val="black"/>
              <a:srgbClr val="D9C3A5">
                <a:tint val="50000"/>
                <a:satMod val="180000"/>
              </a:srgbClr>
            </a:duotone>
          </a:blip>
          <a:stretch>
            <a:fillRect/>
          </a:stretch>
        </p:blipFill>
        <p:spPr>
          <a:xfrm>
            <a:off x="1" y="0"/>
            <a:ext cx="12192000" cy="5912069"/>
          </a:xfrm>
          <a:prstGeom prst="rect">
            <a:avLst/>
          </a:prstGeom>
        </p:spPr>
      </p:pic>
      <p:sp>
        <p:nvSpPr>
          <p:cNvPr id="8" name="Tekstfelt 7"/>
          <p:cNvSpPr txBox="1"/>
          <p:nvPr/>
        </p:nvSpPr>
        <p:spPr>
          <a:xfrm>
            <a:off x="3400927" y="2993132"/>
            <a:ext cx="539014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a:t>Spørgsmål &amp; kommentarer: mvl@business.aau.dk </a:t>
            </a:r>
          </a:p>
        </p:txBody>
      </p:sp>
    </p:spTree>
    <p:extLst>
      <p:ext uri="{BB962C8B-B14F-4D97-AF65-F5344CB8AC3E}">
        <p14:creationId xmlns:p14="http://schemas.microsoft.com/office/powerpoint/2010/main" val="15517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1"/>
          </p:nvPr>
        </p:nvPicPr>
        <p:blipFill>
          <a:blip r:embed="rId2">
            <a:duotone>
              <a:prstClr val="black"/>
              <a:srgbClr val="D9C3A5">
                <a:tint val="50000"/>
                <a:satMod val="180000"/>
              </a:srgbClr>
            </a:duotone>
          </a:blip>
          <a:srcRect l="8806" r="8806"/>
          <a:stretch>
            <a:fillRect/>
          </a:stretch>
        </p:blipFill>
        <p:spPr>
          <a:xfrm>
            <a:off x="6785113" y="-1"/>
            <a:ext cx="5406887" cy="5897217"/>
          </a:xfrm>
          <a:prstGeom prst="rect">
            <a:avLst/>
          </a:prstGeom>
        </p:spPr>
      </p:pic>
      <p:sp>
        <p:nvSpPr>
          <p:cNvPr id="3" name="Titel 2"/>
          <p:cNvSpPr>
            <a:spLocks noGrp="1"/>
          </p:cNvSpPr>
          <p:nvPr>
            <p:ph type="title"/>
          </p:nvPr>
        </p:nvSpPr>
        <p:spPr/>
        <p:txBody>
          <a:bodyPr/>
          <a:lstStyle/>
          <a:p>
            <a:r>
              <a:rPr lang="da-DK" dirty="0"/>
              <a:t>Agenda</a:t>
            </a:r>
          </a:p>
        </p:txBody>
      </p:sp>
      <p:sp>
        <p:nvSpPr>
          <p:cNvPr id="4" name="Pladsholder til tekst 3"/>
          <p:cNvSpPr>
            <a:spLocks noGrp="1"/>
          </p:cNvSpPr>
          <p:nvPr>
            <p:ph type="body" sz="quarter" idx="12"/>
          </p:nvPr>
        </p:nvSpPr>
        <p:spPr>
          <a:xfrm>
            <a:off x="587373" y="1453548"/>
            <a:ext cx="4490445" cy="3574047"/>
          </a:xfrm>
        </p:spPr>
        <p:txBody>
          <a:bodyPr/>
          <a:lstStyle/>
          <a:p>
            <a:r>
              <a:rPr lang="da-DK" dirty="0"/>
              <a:t>Baggrund for normkataloget</a:t>
            </a:r>
          </a:p>
          <a:p>
            <a:r>
              <a:rPr lang="da-DK" dirty="0"/>
              <a:t>Normer for koordinering</a:t>
            </a:r>
          </a:p>
          <a:p>
            <a:r>
              <a:rPr lang="da-DK" dirty="0"/>
              <a:t>Normer for vejledning</a:t>
            </a:r>
          </a:p>
          <a:p>
            <a:r>
              <a:rPr lang="da-DK" dirty="0"/>
              <a:t>Normer for projektprøver</a:t>
            </a:r>
          </a:p>
          <a:p>
            <a:r>
              <a:rPr lang="da-DK" dirty="0"/>
              <a:t>Normer for skriftlige eksaminer</a:t>
            </a:r>
          </a:p>
          <a:p>
            <a:r>
              <a:rPr lang="da-DK" dirty="0"/>
              <a:t>Normer for mundtlig eksamen</a:t>
            </a:r>
          </a:p>
          <a:p>
            <a:r>
              <a:rPr lang="da-DK" dirty="0">
                <a:cs typeface="Arial" panose="020B0604020202020204" pitchFamily="34" charset="0"/>
              </a:rPr>
              <a:t>Normer for eksamensklager og plagieringssager</a:t>
            </a:r>
            <a:endParaRPr lang="da-DK" dirty="0"/>
          </a:p>
          <a:p>
            <a:r>
              <a:rPr lang="da-DK" dirty="0"/>
              <a:t>Normer for kursusaktiviteter (</a:t>
            </a:r>
            <a:r>
              <a:rPr lang="da-DK" dirty="0" smtClean="0"/>
              <a:t>gældende </a:t>
            </a:r>
            <a:r>
              <a:rPr lang="da-DK" dirty="0"/>
              <a:t>fra </a:t>
            </a:r>
            <a:r>
              <a:rPr lang="da-DK" dirty="0" smtClean="0"/>
              <a:t>maj 2021</a:t>
            </a:r>
            <a:r>
              <a:rPr lang="da-DK" dirty="0" smtClean="0"/>
              <a:t>)</a:t>
            </a:r>
            <a:endParaRPr lang="da-DK" dirty="0"/>
          </a:p>
          <a:p>
            <a:pPr marL="0" indent="0">
              <a:buNone/>
            </a:pPr>
            <a:endParaRPr lang="da-DK" dirty="0"/>
          </a:p>
        </p:txBody>
      </p:sp>
    </p:spTree>
    <p:extLst>
      <p:ext uri="{BB962C8B-B14F-4D97-AF65-F5344CB8AC3E}">
        <p14:creationId xmlns:p14="http://schemas.microsoft.com/office/powerpoint/2010/main" val="355430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5797660" cy="1621619"/>
          </a:xfrm>
        </p:spPr>
        <p:txBody>
          <a:bodyPr/>
          <a:lstStyle/>
          <a:p>
            <a:r>
              <a:rPr lang="da-DK" dirty="0"/>
              <a:t>Baggrund for normkataloget</a:t>
            </a:r>
          </a:p>
        </p:txBody>
      </p:sp>
      <p:sp>
        <p:nvSpPr>
          <p:cNvPr id="4" name="Pladsholder til tekst 3"/>
          <p:cNvSpPr>
            <a:spLocks noGrp="1"/>
          </p:cNvSpPr>
          <p:nvPr>
            <p:ph type="body" sz="quarter" idx="12"/>
          </p:nvPr>
        </p:nvSpPr>
        <p:spPr>
          <a:xfrm>
            <a:off x="587373" y="1453548"/>
            <a:ext cx="6239096" cy="3574047"/>
          </a:xfrm>
        </p:spPr>
        <p:txBody>
          <a:bodyPr>
            <a:normAutofit fontScale="92500"/>
          </a:bodyPr>
          <a:lstStyle/>
          <a:p>
            <a:pPr marL="0" indent="0">
              <a:buNone/>
            </a:pPr>
            <a:r>
              <a:rPr lang="da-DK" sz="2000" b="1" dirty="0" smtClean="0"/>
              <a:t>AAU Business </a:t>
            </a:r>
            <a:r>
              <a:rPr lang="da-DK" sz="2000" b="1" dirty="0"/>
              <a:t>Schools normkatalog er din guide til:</a:t>
            </a:r>
          </a:p>
          <a:p>
            <a:r>
              <a:rPr lang="da-DK" sz="1300" dirty="0"/>
              <a:t>Hvordan du tilrettelægger din </a:t>
            </a:r>
            <a:r>
              <a:rPr lang="da-DK" sz="1300" dirty="0" smtClean="0"/>
              <a:t>undervisning.</a:t>
            </a:r>
            <a:endParaRPr lang="da-DK" sz="1300" dirty="0"/>
          </a:p>
          <a:p>
            <a:r>
              <a:rPr lang="da-DK" sz="1300" dirty="0"/>
              <a:t>Hvordan du kan udvikle inspirerende </a:t>
            </a:r>
            <a:r>
              <a:rPr lang="da-DK" sz="1300" dirty="0" smtClean="0"/>
              <a:t>læringsrum.</a:t>
            </a:r>
            <a:endParaRPr lang="da-DK" sz="1300" dirty="0"/>
          </a:p>
          <a:p>
            <a:r>
              <a:rPr lang="da-DK" sz="1300" dirty="0"/>
              <a:t>Hvordan du kan </a:t>
            </a:r>
            <a:r>
              <a:rPr lang="da-DK" sz="1300" dirty="0" smtClean="0"/>
              <a:t>understøtte </a:t>
            </a:r>
            <a:r>
              <a:rPr lang="da-DK" sz="1300" dirty="0"/>
              <a:t>realisering af de opstillede </a:t>
            </a:r>
            <a:r>
              <a:rPr lang="da-DK" sz="1300" dirty="0" smtClean="0"/>
              <a:t>læringsmål.</a:t>
            </a:r>
            <a:endParaRPr lang="da-DK" sz="1300" dirty="0"/>
          </a:p>
          <a:p>
            <a:r>
              <a:rPr lang="da-DK" sz="1300" dirty="0"/>
              <a:t>Hvad der forventes af din arbejdsindsat i forbindelse med din </a:t>
            </a:r>
            <a:r>
              <a:rPr lang="da-DK" sz="1300" dirty="0" err="1" smtClean="0"/>
              <a:t>undervisningsportfolio</a:t>
            </a:r>
            <a:r>
              <a:rPr lang="da-DK" sz="1300" dirty="0" smtClean="0"/>
              <a:t>.</a:t>
            </a:r>
            <a:endParaRPr lang="da-DK" sz="1300" dirty="0"/>
          </a:p>
          <a:p>
            <a:pPr marL="0" indent="0">
              <a:buNone/>
            </a:pPr>
            <a:endParaRPr lang="da-DK" sz="1400" dirty="0"/>
          </a:p>
          <a:p>
            <a:pPr marL="0" indent="0">
              <a:buNone/>
            </a:pPr>
            <a:r>
              <a:rPr lang="da-DK" sz="2000" b="1" dirty="0"/>
              <a:t>Normkataloget udspringer af en erkendelse af et behov for:</a:t>
            </a:r>
          </a:p>
          <a:p>
            <a:r>
              <a:rPr lang="da-DK" sz="1300" dirty="0"/>
              <a:t>En bæredygtig balance mellem forskning og </a:t>
            </a:r>
            <a:r>
              <a:rPr lang="da-DK" sz="1300" dirty="0" smtClean="0"/>
              <a:t>undervisning.</a:t>
            </a:r>
            <a:endParaRPr lang="da-DK" sz="1300" dirty="0"/>
          </a:p>
          <a:p>
            <a:r>
              <a:rPr lang="da-DK" sz="1300" dirty="0"/>
              <a:t>Et ønske om at tænke læring med afsæt i </a:t>
            </a:r>
            <a:r>
              <a:rPr lang="da-DK" sz="1300" dirty="0" err="1"/>
              <a:t>learning</a:t>
            </a:r>
            <a:r>
              <a:rPr lang="da-DK" sz="1300" dirty="0"/>
              <a:t> </a:t>
            </a:r>
            <a:r>
              <a:rPr lang="da-DK" sz="1300" dirty="0" err="1"/>
              <a:t>spaces</a:t>
            </a:r>
            <a:r>
              <a:rPr lang="da-DK" sz="1300" dirty="0"/>
              <a:t>, </a:t>
            </a:r>
            <a:r>
              <a:rPr lang="da-DK" sz="1300" dirty="0" err="1"/>
              <a:t>flipped</a:t>
            </a:r>
            <a:r>
              <a:rPr lang="da-DK" sz="1300" dirty="0"/>
              <a:t> classroom og </a:t>
            </a:r>
            <a:r>
              <a:rPr lang="da-DK" sz="1300" dirty="0" smtClean="0"/>
              <a:t>digitalisering.</a:t>
            </a:r>
            <a:endParaRPr lang="da-DK" sz="1300" dirty="0"/>
          </a:p>
          <a:p>
            <a:r>
              <a:rPr lang="da-DK" sz="1300" dirty="0"/>
              <a:t>Fælles retningslinjer i forhold til, hvad der forventes på </a:t>
            </a:r>
            <a:r>
              <a:rPr lang="da-DK" sz="1300" dirty="0" smtClean="0"/>
              <a:t>AAUBS </a:t>
            </a:r>
            <a:r>
              <a:rPr lang="da-DK" sz="1300" dirty="0"/>
              <a:t>i forbindelse med at understøtte </a:t>
            </a:r>
            <a:r>
              <a:rPr lang="da-DK" sz="1300" dirty="0" smtClean="0"/>
              <a:t>læring.</a:t>
            </a:r>
            <a:endParaRPr lang="da-DK" sz="1300" dirty="0"/>
          </a:p>
          <a:p>
            <a:pPr marL="0" indent="0">
              <a:buNone/>
            </a:pPr>
            <a:endParaRPr lang="da-DK" dirty="0"/>
          </a:p>
        </p:txBody>
      </p:sp>
      <p:pic>
        <p:nvPicPr>
          <p:cNvPr id="9" name="Pladsholder til billede 8"/>
          <p:cNvPicPr>
            <a:picLocks noGrp="1" noChangeAspect="1"/>
          </p:cNvPicPr>
          <p:nvPr>
            <p:ph type="pic" sz="quarter" idx="11"/>
          </p:nvPr>
        </p:nvPicPr>
        <p:blipFill>
          <a:blip r:embed="rId2">
            <a:duotone>
              <a:prstClr val="black"/>
              <a:srgbClr val="D9C3A5">
                <a:tint val="50000"/>
                <a:satMod val="180000"/>
              </a:srgbClr>
            </a:duotone>
          </a:blip>
          <a:srcRect l="4147" r="4147"/>
          <a:stretch>
            <a:fillRect/>
          </a:stretch>
        </p:blipFill>
        <p:spPr>
          <a:xfrm>
            <a:off x="7013575" y="1454150"/>
            <a:ext cx="4752975" cy="3433763"/>
          </a:xfrm>
          <a:prstGeom prst="rect">
            <a:avLst/>
          </a:prstGeom>
        </p:spPr>
      </p:pic>
      <p:sp>
        <p:nvSpPr>
          <p:cNvPr id="8" name="Tekstfelt 7"/>
          <p:cNvSpPr txBox="1"/>
          <p:nvPr/>
        </p:nvSpPr>
        <p:spPr>
          <a:xfrm>
            <a:off x="587373" y="5415683"/>
            <a:ext cx="11331357" cy="261610"/>
          </a:xfrm>
          <a:prstGeom prst="rect">
            <a:avLst/>
          </a:prstGeom>
          <a:noFill/>
        </p:spPr>
        <p:txBody>
          <a:bodyPr wrap="square" rtlCol="0">
            <a:spAutoFit/>
          </a:bodyPr>
          <a:lstStyle/>
          <a:p>
            <a:r>
              <a:rPr lang="da-DK" sz="1100" b="1" i="1" dirty="0"/>
              <a:t>Rigtig god fornøjelse med at udvikle og realisere læringsrum, der vækker nysgerrighed, engagement og forståelse for de erhvervsøkonomiske </a:t>
            </a:r>
            <a:r>
              <a:rPr lang="da-DK" sz="1100" b="1" i="1" dirty="0" smtClean="0"/>
              <a:t>kernediscipliner.</a:t>
            </a:r>
            <a:endParaRPr lang="da-DK" sz="1100" b="1" i="1" dirty="0"/>
          </a:p>
        </p:txBody>
      </p:sp>
    </p:spTree>
    <p:extLst>
      <p:ext uri="{BB962C8B-B14F-4D97-AF65-F5344CB8AC3E}">
        <p14:creationId xmlns:p14="http://schemas.microsoft.com/office/powerpoint/2010/main" val="286118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5576943" cy="1043858"/>
          </a:xfrm>
        </p:spPr>
        <p:txBody>
          <a:bodyPr/>
          <a:lstStyle/>
          <a:p>
            <a:r>
              <a:rPr lang="da-DK" dirty="0"/>
              <a:t>Normer for koordinering</a:t>
            </a:r>
          </a:p>
        </p:txBody>
      </p:sp>
      <p:sp>
        <p:nvSpPr>
          <p:cNvPr id="6" name="Tekstfelt 5"/>
          <p:cNvSpPr txBox="1"/>
          <p:nvPr/>
        </p:nvSpPr>
        <p:spPr>
          <a:xfrm>
            <a:off x="587374" y="4319015"/>
            <a:ext cx="6416565" cy="723275"/>
          </a:xfrm>
          <a:prstGeom prst="rect">
            <a:avLst/>
          </a:prstGeom>
          <a:noFill/>
        </p:spPr>
        <p:txBody>
          <a:bodyPr wrap="square" rtlCol="0">
            <a:spAutoFit/>
          </a:bodyPr>
          <a:lstStyle/>
          <a:p>
            <a:pPr lvl="0" defTabSz="914318">
              <a:spcBef>
                <a:spcPts val="600"/>
              </a:spcBef>
            </a:pPr>
            <a:endParaRPr lang="da-DK" dirty="0">
              <a:solidFill>
                <a:srgbClr val="211A52"/>
              </a:solidFill>
              <a:latin typeface="Arial"/>
            </a:endParaRPr>
          </a:p>
          <a:p>
            <a:pPr marL="285750" lvl="0" indent="-285750" defTabSz="914318">
              <a:spcBef>
                <a:spcPts val="600"/>
              </a:spcBef>
              <a:buBlip>
                <a:blip r:embed="rId2"/>
              </a:buBlip>
            </a:pPr>
            <a:r>
              <a:rPr lang="da-DK" sz="1200" dirty="0">
                <a:solidFill>
                  <a:srgbClr val="211A52"/>
                </a:solidFill>
                <a:latin typeface="Arial"/>
              </a:rPr>
              <a:t>Udviklingstiltag honoreres med engangstillæg</a:t>
            </a:r>
            <a:r>
              <a:rPr lang="da-DK" dirty="0">
                <a:solidFill>
                  <a:srgbClr val="211A52"/>
                </a:solidFill>
                <a:latin typeface="Arial"/>
              </a:rPr>
              <a:t>.</a:t>
            </a:r>
          </a:p>
        </p:txBody>
      </p:sp>
      <p:graphicFrame>
        <p:nvGraphicFramePr>
          <p:cNvPr id="8" name="Tabel 7"/>
          <p:cNvGraphicFramePr>
            <a:graphicFrameLocks noGrp="1"/>
          </p:cNvGraphicFramePr>
          <p:nvPr>
            <p:extLst>
              <p:ext uri="{D42A27DB-BD31-4B8C-83A1-F6EECF244321}">
                <p14:modId xmlns:p14="http://schemas.microsoft.com/office/powerpoint/2010/main" val="579508312"/>
              </p:ext>
            </p:extLst>
          </p:nvPr>
        </p:nvGraphicFramePr>
        <p:xfrm>
          <a:off x="1647016" y="1925113"/>
          <a:ext cx="8885489" cy="1819423"/>
        </p:xfrm>
        <a:graphic>
          <a:graphicData uri="http://schemas.openxmlformats.org/drawingml/2006/table">
            <a:tbl>
              <a:tblPr firstRow="1" bandRow="1">
                <a:tableStyleId>{00A15C55-8517-42AA-B614-E9B94910E393}</a:tableStyleId>
              </a:tblPr>
              <a:tblGrid>
                <a:gridCol w="4531091">
                  <a:extLst>
                    <a:ext uri="{9D8B030D-6E8A-4147-A177-3AD203B41FA5}">
                      <a16:colId xmlns:a16="http://schemas.microsoft.com/office/drawing/2014/main" val="838670409"/>
                    </a:ext>
                  </a:extLst>
                </a:gridCol>
                <a:gridCol w="4354398">
                  <a:extLst>
                    <a:ext uri="{9D8B030D-6E8A-4147-A177-3AD203B41FA5}">
                      <a16:colId xmlns:a16="http://schemas.microsoft.com/office/drawing/2014/main" val="799887497"/>
                    </a:ext>
                  </a:extLst>
                </a:gridCol>
              </a:tblGrid>
              <a:tr h="370840">
                <a:tc gridSpan="2">
                  <a:txBody>
                    <a:bodyPr/>
                    <a:lstStyle/>
                    <a:p>
                      <a:pPr algn="ctr"/>
                      <a:r>
                        <a:rPr lang="da-DK" sz="1600" dirty="0" smtClean="0"/>
                        <a:t>Normerne</a:t>
                      </a:r>
                      <a:r>
                        <a:rPr lang="da-DK" sz="1600" baseline="0" dirty="0" smtClean="0"/>
                        <a:t> er gældende pr. semester</a:t>
                      </a:r>
                      <a:endParaRPr lang="da-DK" sz="1600" dirty="0"/>
                    </a:p>
                  </a:txBody>
                  <a:tcPr/>
                </a:tc>
                <a:tc hMerge="1">
                  <a:txBody>
                    <a:bodyPr/>
                    <a:lstStyle/>
                    <a:p>
                      <a:endParaRPr lang="da-DK" dirty="0"/>
                    </a:p>
                  </a:txBody>
                  <a:tcPr/>
                </a:tc>
                <a:extLst>
                  <a:ext uri="{0D108BD9-81ED-4DB2-BD59-A6C34878D82A}">
                    <a16:rowId xmlns:a16="http://schemas.microsoft.com/office/drawing/2014/main" val="863841897"/>
                  </a:ext>
                </a:extLst>
              </a:tr>
              <a:tr h="510432">
                <a:tc>
                  <a:txBody>
                    <a:bodyPr/>
                    <a:lstStyle/>
                    <a:p>
                      <a:r>
                        <a:rPr lang="da-DK" sz="1400" dirty="0" smtClean="0"/>
                        <a:t>1-99 studerende</a:t>
                      </a:r>
                      <a:endParaRPr lang="da-DK" sz="1400" dirty="0"/>
                    </a:p>
                  </a:txBody>
                  <a:tcPr/>
                </a:tc>
                <a:tc>
                  <a:txBody>
                    <a:bodyPr/>
                    <a:lstStyle/>
                    <a:p>
                      <a:r>
                        <a:rPr lang="da-DK" sz="1400" b="0" dirty="0" smtClean="0"/>
                        <a:t>40 timer</a:t>
                      </a:r>
                      <a:endParaRPr lang="da-DK" sz="1400" b="0" dirty="0"/>
                    </a:p>
                  </a:txBody>
                  <a:tcPr/>
                </a:tc>
                <a:extLst>
                  <a:ext uri="{0D108BD9-81ED-4DB2-BD59-A6C34878D82A}">
                    <a16:rowId xmlns:a16="http://schemas.microsoft.com/office/drawing/2014/main" val="277662005"/>
                  </a:ext>
                </a:extLst>
              </a:tr>
              <a:tr h="43938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dirty="0" smtClean="0"/>
                        <a:t>100-250 studerende</a:t>
                      </a:r>
                      <a:endParaRPr lang="da-DK" sz="1400" b="1" dirty="0" smtClean="0"/>
                    </a:p>
                  </a:txBody>
                  <a:tcPr/>
                </a:tc>
                <a:tc>
                  <a:txBody>
                    <a:bodyPr/>
                    <a:lstStyle/>
                    <a:p>
                      <a:r>
                        <a:rPr lang="da-DK" sz="1400" dirty="0" smtClean="0"/>
                        <a:t>60 timer</a:t>
                      </a:r>
                      <a:endParaRPr lang="da-DK" sz="1400" dirty="0"/>
                    </a:p>
                  </a:txBody>
                  <a:tcPr/>
                </a:tc>
                <a:extLst>
                  <a:ext uri="{0D108BD9-81ED-4DB2-BD59-A6C34878D82A}">
                    <a16:rowId xmlns:a16="http://schemas.microsoft.com/office/drawing/2014/main" val="3318807099"/>
                  </a:ext>
                </a:extLst>
              </a:tr>
              <a:tr h="498764">
                <a:tc>
                  <a:txBody>
                    <a:bodyPr/>
                    <a:lstStyle/>
                    <a:p>
                      <a:r>
                        <a:rPr lang="da-DK" sz="1400" dirty="0" smtClean="0"/>
                        <a:t>250+ studerende</a:t>
                      </a:r>
                      <a:endParaRPr lang="da-DK" sz="1400" b="1" dirty="0"/>
                    </a:p>
                  </a:txBody>
                  <a:tcPr/>
                </a:tc>
                <a:tc>
                  <a:txBody>
                    <a:bodyPr/>
                    <a:lstStyle/>
                    <a:p>
                      <a:r>
                        <a:rPr lang="da-DK" sz="1400" dirty="0" smtClean="0"/>
                        <a:t>80 timer</a:t>
                      </a:r>
                      <a:endParaRPr lang="da-DK" sz="1400" dirty="0"/>
                    </a:p>
                  </a:txBody>
                  <a:tcPr/>
                </a:tc>
                <a:extLst>
                  <a:ext uri="{0D108BD9-81ED-4DB2-BD59-A6C34878D82A}">
                    <a16:rowId xmlns:a16="http://schemas.microsoft.com/office/drawing/2014/main" val="1836832930"/>
                  </a:ext>
                </a:extLst>
              </a:tr>
            </a:tbl>
          </a:graphicData>
        </a:graphic>
      </p:graphicFrame>
    </p:spTree>
    <p:extLst>
      <p:ext uri="{BB962C8B-B14F-4D97-AF65-F5344CB8AC3E}">
        <p14:creationId xmlns:p14="http://schemas.microsoft.com/office/powerpoint/2010/main" val="84402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4490445" cy="875969"/>
          </a:xfrm>
        </p:spPr>
        <p:txBody>
          <a:bodyPr/>
          <a:lstStyle/>
          <a:p>
            <a:r>
              <a:rPr lang="da-DK" dirty="0"/>
              <a:t>Normer for vejledning</a:t>
            </a:r>
          </a:p>
        </p:txBody>
      </p:sp>
      <p:sp>
        <p:nvSpPr>
          <p:cNvPr id="4" name="Pladsholder til tekst 3"/>
          <p:cNvSpPr>
            <a:spLocks noGrp="1"/>
          </p:cNvSpPr>
          <p:nvPr>
            <p:ph type="body" sz="quarter" idx="12"/>
          </p:nvPr>
        </p:nvSpPr>
        <p:spPr>
          <a:xfrm>
            <a:off x="587374" y="4973052"/>
            <a:ext cx="10858391" cy="940068"/>
          </a:xfrm>
        </p:spPr>
        <p:txBody>
          <a:bodyPr>
            <a:normAutofit/>
          </a:bodyPr>
          <a:lstStyle/>
          <a:p>
            <a:pPr lvl="0" defTabSz="914318">
              <a:buBlip>
                <a:blip r:embed="rId2"/>
              </a:buBlip>
            </a:pPr>
            <a:r>
              <a:rPr lang="da-DK" sz="1200" dirty="0" smtClean="0">
                <a:solidFill>
                  <a:srgbClr val="211A52"/>
                </a:solidFill>
                <a:latin typeface="Arial"/>
              </a:rPr>
              <a:t>I det omfang, det understøtter læringsforløbene ved de studerende, kan der suppleres med tematiserede vejledningsseminarer, der honoreres med 15 timer.</a:t>
            </a:r>
            <a:endParaRPr lang="da-DK" sz="1200" dirty="0">
              <a:solidFill>
                <a:srgbClr val="211A52"/>
              </a:solidFill>
              <a:latin typeface="Arial"/>
            </a:endParaRPr>
          </a:p>
          <a:p>
            <a:pPr lvl="0" defTabSz="914318">
              <a:buBlip>
                <a:blip r:embed="rId2"/>
              </a:buBlip>
            </a:pPr>
            <a:r>
              <a:rPr lang="da-DK" sz="1200" dirty="0">
                <a:solidFill>
                  <a:srgbClr val="211A52"/>
                </a:solidFill>
                <a:latin typeface="Arial"/>
              </a:rPr>
              <a:t>Ved </a:t>
            </a:r>
            <a:r>
              <a:rPr lang="da-DK" sz="1200" dirty="0" smtClean="0">
                <a:solidFill>
                  <a:srgbClr val="211A52"/>
                </a:solidFill>
                <a:latin typeface="Arial"/>
              </a:rPr>
              <a:t>reeksamen </a:t>
            </a:r>
            <a:r>
              <a:rPr lang="da-DK" sz="1200" dirty="0">
                <a:solidFill>
                  <a:srgbClr val="211A52"/>
                </a:solidFill>
                <a:latin typeface="Arial"/>
              </a:rPr>
              <a:t>i projekter tildeles vejleder halvdelen af ovenstående normer ved gennemskrivning og fuld norm ved udarbejdelse af nyt projekt.</a:t>
            </a: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310157063"/>
              </p:ext>
            </p:extLst>
          </p:nvPr>
        </p:nvGraphicFramePr>
        <p:xfrm>
          <a:off x="1219200" y="1158239"/>
          <a:ext cx="9212827" cy="3463692"/>
        </p:xfrm>
        <a:graphic>
          <a:graphicData uri="http://schemas.openxmlformats.org/drawingml/2006/table">
            <a:tbl>
              <a:tblPr firstRow="1" bandRow="1">
                <a:tableStyleId>{00A15C55-8517-42AA-B614-E9B94910E393}</a:tableStyleId>
              </a:tblPr>
              <a:tblGrid>
                <a:gridCol w="1300322">
                  <a:extLst>
                    <a:ext uri="{9D8B030D-6E8A-4147-A177-3AD203B41FA5}">
                      <a16:colId xmlns:a16="http://schemas.microsoft.com/office/drawing/2014/main" val="116004897"/>
                    </a:ext>
                  </a:extLst>
                </a:gridCol>
                <a:gridCol w="1675335">
                  <a:extLst>
                    <a:ext uri="{9D8B030D-6E8A-4147-A177-3AD203B41FA5}">
                      <a16:colId xmlns:a16="http://schemas.microsoft.com/office/drawing/2014/main" val="99348743"/>
                    </a:ext>
                  </a:extLst>
                </a:gridCol>
                <a:gridCol w="1675335">
                  <a:extLst>
                    <a:ext uri="{9D8B030D-6E8A-4147-A177-3AD203B41FA5}">
                      <a16:colId xmlns:a16="http://schemas.microsoft.com/office/drawing/2014/main" val="3355130633"/>
                    </a:ext>
                  </a:extLst>
                </a:gridCol>
                <a:gridCol w="1181322">
                  <a:extLst>
                    <a:ext uri="{9D8B030D-6E8A-4147-A177-3AD203B41FA5}">
                      <a16:colId xmlns:a16="http://schemas.microsoft.com/office/drawing/2014/main" val="2703564615"/>
                    </a:ext>
                  </a:extLst>
                </a:gridCol>
                <a:gridCol w="1092166">
                  <a:extLst>
                    <a:ext uri="{9D8B030D-6E8A-4147-A177-3AD203B41FA5}">
                      <a16:colId xmlns:a16="http://schemas.microsoft.com/office/drawing/2014/main" val="1671573258"/>
                    </a:ext>
                  </a:extLst>
                </a:gridCol>
                <a:gridCol w="1192465">
                  <a:extLst>
                    <a:ext uri="{9D8B030D-6E8A-4147-A177-3AD203B41FA5}">
                      <a16:colId xmlns:a16="http://schemas.microsoft.com/office/drawing/2014/main" val="248246008"/>
                    </a:ext>
                  </a:extLst>
                </a:gridCol>
                <a:gridCol w="1095882">
                  <a:extLst>
                    <a:ext uri="{9D8B030D-6E8A-4147-A177-3AD203B41FA5}">
                      <a16:colId xmlns:a16="http://schemas.microsoft.com/office/drawing/2014/main" val="3088712647"/>
                    </a:ext>
                  </a:extLst>
                </a:gridCol>
              </a:tblGrid>
              <a:tr h="346460">
                <a:tc gridSpan="7">
                  <a:txBody>
                    <a:bodyPr/>
                    <a:lstStyle/>
                    <a:p>
                      <a:pPr algn="ctr"/>
                      <a:r>
                        <a:rPr lang="da-DK" dirty="0" smtClean="0"/>
                        <a:t>Vejledningstimer pr. projekt ift. antal studerende pr. gruppe inkl. eksamen</a:t>
                      </a:r>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2995381789"/>
                  </a:ext>
                </a:extLst>
              </a:tr>
              <a:tr h="346460">
                <a:tc>
                  <a:txBody>
                    <a:bodyPr/>
                    <a:lstStyle/>
                    <a:p>
                      <a:pPr algn="ctr"/>
                      <a:endParaRPr lang="da-DK" b="1" dirty="0"/>
                    </a:p>
                  </a:txBody>
                  <a:tcPr/>
                </a:tc>
                <a:tc>
                  <a:txBody>
                    <a:bodyPr/>
                    <a:lstStyle/>
                    <a:p>
                      <a:pPr algn="ctr"/>
                      <a:r>
                        <a:rPr lang="da-DK" b="1" dirty="0" smtClean="0"/>
                        <a:t>1</a:t>
                      </a:r>
                      <a:endParaRPr lang="da-DK" b="1" dirty="0"/>
                    </a:p>
                  </a:txBody>
                  <a:tcPr/>
                </a:tc>
                <a:tc>
                  <a:txBody>
                    <a:bodyPr/>
                    <a:lstStyle/>
                    <a:p>
                      <a:pPr algn="ctr"/>
                      <a:r>
                        <a:rPr lang="da-DK" b="1" dirty="0" smtClean="0"/>
                        <a:t>2</a:t>
                      </a:r>
                      <a:endParaRPr lang="da-DK" b="1" dirty="0"/>
                    </a:p>
                  </a:txBody>
                  <a:tcPr/>
                </a:tc>
                <a:tc>
                  <a:txBody>
                    <a:bodyPr/>
                    <a:lstStyle/>
                    <a:p>
                      <a:pPr algn="ctr"/>
                      <a:r>
                        <a:rPr lang="da-DK" b="1" dirty="0" smtClean="0"/>
                        <a:t>3</a:t>
                      </a:r>
                      <a:endParaRPr lang="da-DK" b="1" dirty="0"/>
                    </a:p>
                  </a:txBody>
                  <a:tcPr/>
                </a:tc>
                <a:tc>
                  <a:txBody>
                    <a:bodyPr/>
                    <a:lstStyle/>
                    <a:p>
                      <a:pPr algn="ctr"/>
                      <a:r>
                        <a:rPr lang="da-DK" b="1" dirty="0" smtClean="0"/>
                        <a:t>4</a:t>
                      </a:r>
                      <a:endParaRPr lang="da-DK" b="1" dirty="0"/>
                    </a:p>
                  </a:txBody>
                  <a:tcPr/>
                </a:tc>
                <a:tc>
                  <a:txBody>
                    <a:bodyPr/>
                    <a:lstStyle/>
                    <a:p>
                      <a:pPr algn="ctr"/>
                      <a:r>
                        <a:rPr lang="da-DK" b="1" dirty="0" smtClean="0"/>
                        <a:t>5</a:t>
                      </a:r>
                      <a:endParaRPr lang="da-DK" b="1" dirty="0"/>
                    </a:p>
                  </a:txBody>
                  <a:tcPr/>
                </a:tc>
                <a:tc>
                  <a:txBody>
                    <a:bodyPr/>
                    <a:lstStyle/>
                    <a:p>
                      <a:pPr algn="ctr"/>
                      <a:r>
                        <a:rPr lang="da-DK" b="1" dirty="0" smtClean="0"/>
                        <a:t>6</a:t>
                      </a:r>
                      <a:endParaRPr lang="da-DK" b="1" dirty="0"/>
                    </a:p>
                  </a:txBody>
                  <a:tcPr/>
                </a:tc>
                <a:extLst>
                  <a:ext uri="{0D108BD9-81ED-4DB2-BD59-A6C34878D82A}">
                    <a16:rowId xmlns:a16="http://schemas.microsoft.com/office/drawing/2014/main" val="539707345"/>
                  </a:ext>
                </a:extLst>
              </a:tr>
              <a:tr h="544964">
                <a:tc>
                  <a:txBody>
                    <a:bodyPr/>
                    <a:lstStyle/>
                    <a:p>
                      <a:r>
                        <a:rPr lang="da-DK" b="1" dirty="0" smtClean="0"/>
                        <a:t>5 ECTS</a:t>
                      </a:r>
                      <a:endParaRPr lang="da-DK" b="1" dirty="0"/>
                    </a:p>
                  </a:txBody>
                  <a:tcPr/>
                </a:tc>
                <a:tc>
                  <a:txBody>
                    <a:bodyPr/>
                    <a:lstStyle/>
                    <a:p>
                      <a:r>
                        <a:rPr lang="da-DK" dirty="0" smtClean="0"/>
                        <a:t>10</a:t>
                      </a:r>
                    </a:p>
                  </a:txBody>
                  <a:tcPr/>
                </a:tc>
                <a:tc>
                  <a:txBody>
                    <a:bodyPr/>
                    <a:lstStyle/>
                    <a:p>
                      <a:r>
                        <a:rPr lang="da-DK" dirty="0" smtClean="0"/>
                        <a:t>12</a:t>
                      </a:r>
                    </a:p>
                  </a:txBody>
                  <a:tcPr/>
                </a:tc>
                <a:tc>
                  <a:txBody>
                    <a:bodyPr/>
                    <a:lstStyle/>
                    <a:p>
                      <a:r>
                        <a:rPr lang="da-DK" dirty="0" smtClean="0"/>
                        <a:t>15</a:t>
                      </a:r>
                      <a:endParaRPr lang="da-DK" dirty="0"/>
                    </a:p>
                  </a:txBody>
                  <a:tcPr/>
                </a:tc>
                <a:tc>
                  <a:txBody>
                    <a:bodyPr/>
                    <a:lstStyle/>
                    <a:p>
                      <a:r>
                        <a:rPr lang="da-DK" dirty="0" smtClean="0"/>
                        <a:t>20</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extLst>
                  <a:ext uri="{0D108BD9-81ED-4DB2-BD59-A6C34878D82A}">
                    <a16:rowId xmlns:a16="http://schemas.microsoft.com/office/drawing/2014/main" val="3053327709"/>
                  </a:ext>
                </a:extLst>
              </a:tr>
              <a:tr h="544964">
                <a:tc>
                  <a:txBody>
                    <a:bodyPr/>
                    <a:lstStyle/>
                    <a:p>
                      <a:r>
                        <a:rPr lang="da-DK" b="1" dirty="0" smtClean="0"/>
                        <a:t>10 ECTS</a:t>
                      </a:r>
                      <a:endParaRPr lang="da-DK" b="1" dirty="0"/>
                    </a:p>
                  </a:txBody>
                  <a:tcPr/>
                </a:tc>
                <a:tc>
                  <a:txBody>
                    <a:bodyPr/>
                    <a:lstStyle/>
                    <a:p>
                      <a:r>
                        <a:rPr lang="da-DK" dirty="0" smtClean="0"/>
                        <a:t>15</a:t>
                      </a:r>
                    </a:p>
                  </a:txBody>
                  <a:tcPr/>
                </a:tc>
                <a:tc>
                  <a:txBody>
                    <a:bodyPr/>
                    <a:lstStyle/>
                    <a:p>
                      <a:r>
                        <a:rPr lang="da-DK" dirty="0" smtClean="0"/>
                        <a:t>18</a:t>
                      </a:r>
                    </a:p>
                  </a:txBody>
                  <a:tcPr/>
                </a:tc>
                <a:tc>
                  <a:txBody>
                    <a:bodyPr/>
                    <a:lstStyle/>
                    <a:p>
                      <a:r>
                        <a:rPr lang="da-DK" dirty="0" smtClean="0"/>
                        <a:t>20</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extLst>
                  <a:ext uri="{0D108BD9-81ED-4DB2-BD59-A6C34878D82A}">
                    <a16:rowId xmlns:a16="http://schemas.microsoft.com/office/drawing/2014/main" val="1698291339"/>
                  </a:ext>
                </a:extLst>
              </a:tr>
              <a:tr h="544964">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b="1" dirty="0" smtClean="0"/>
                        <a:t>15 ECTS</a:t>
                      </a:r>
                    </a:p>
                  </a:txBody>
                  <a:tcPr/>
                </a:tc>
                <a:tc>
                  <a:txBody>
                    <a:bodyPr/>
                    <a:lstStyle/>
                    <a:p>
                      <a:r>
                        <a:rPr lang="da-DK" sz="1800" dirty="0" smtClean="0"/>
                        <a:t>20</a:t>
                      </a:r>
                      <a:endParaRPr lang="da-DK" sz="1600" i="1" dirty="0"/>
                    </a:p>
                  </a:txBody>
                  <a:tcPr/>
                </a:tc>
                <a:tc>
                  <a:txBody>
                    <a:bodyPr/>
                    <a:lstStyle/>
                    <a:p>
                      <a:r>
                        <a:rPr lang="da-DK" dirty="0" smtClean="0"/>
                        <a:t>22</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extLst>
                  <a:ext uri="{0D108BD9-81ED-4DB2-BD59-A6C34878D82A}">
                    <a16:rowId xmlns:a16="http://schemas.microsoft.com/office/drawing/2014/main" val="2080526425"/>
                  </a:ext>
                </a:extLst>
              </a:tr>
              <a:tr h="34646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b="1" dirty="0" smtClean="0"/>
                        <a:t>20 ECTS</a:t>
                      </a:r>
                    </a:p>
                  </a:txBody>
                  <a:tcPr/>
                </a:tc>
                <a:tc>
                  <a:txBody>
                    <a:bodyPr/>
                    <a:lstStyle/>
                    <a:p>
                      <a:r>
                        <a:rPr lang="da-DK" dirty="0" smtClean="0"/>
                        <a:t>22</a:t>
                      </a:r>
                      <a:endParaRPr lang="da-DK" dirty="0"/>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tc>
                  <a:txBody>
                    <a:bodyPr/>
                    <a:lstStyle/>
                    <a:p>
                      <a:r>
                        <a:rPr lang="da-DK" dirty="0" smtClean="0"/>
                        <a:t>45</a:t>
                      </a:r>
                      <a:endParaRPr lang="da-DK" dirty="0"/>
                    </a:p>
                  </a:txBody>
                  <a:tcPr/>
                </a:tc>
                <a:extLst>
                  <a:ext uri="{0D108BD9-81ED-4DB2-BD59-A6C34878D82A}">
                    <a16:rowId xmlns:a16="http://schemas.microsoft.com/office/drawing/2014/main" val="1201025427"/>
                  </a:ext>
                </a:extLst>
              </a:tr>
              <a:tr h="34646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b="1" dirty="0" smtClean="0"/>
                        <a:t>25 ECTS</a:t>
                      </a:r>
                    </a:p>
                  </a:txBody>
                  <a:tcPr/>
                </a:tc>
                <a:tc>
                  <a:txBody>
                    <a:bodyPr/>
                    <a:lstStyle/>
                    <a:p>
                      <a:r>
                        <a:rPr lang="da-DK" dirty="0" smtClean="0"/>
                        <a:t>25</a:t>
                      </a:r>
                      <a:endParaRPr lang="da-DK"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tc>
                  <a:txBody>
                    <a:bodyPr/>
                    <a:lstStyle/>
                    <a:p>
                      <a:r>
                        <a:rPr lang="da-DK" dirty="0" smtClean="0"/>
                        <a:t>45</a:t>
                      </a:r>
                      <a:endParaRPr lang="da-DK" dirty="0"/>
                    </a:p>
                  </a:txBody>
                  <a:tcPr/>
                </a:tc>
                <a:tc>
                  <a:txBody>
                    <a:bodyPr/>
                    <a:lstStyle/>
                    <a:p>
                      <a:endParaRPr lang="da-DK" dirty="0"/>
                    </a:p>
                  </a:txBody>
                  <a:tcPr/>
                </a:tc>
                <a:extLst>
                  <a:ext uri="{0D108BD9-81ED-4DB2-BD59-A6C34878D82A}">
                    <a16:rowId xmlns:a16="http://schemas.microsoft.com/office/drawing/2014/main" val="1098163698"/>
                  </a:ext>
                </a:extLst>
              </a:tr>
              <a:tr h="348312">
                <a:tc>
                  <a:txBody>
                    <a:bodyPr/>
                    <a:lstStyle/>
                    <a:p>
                      <a:r>
                        <a:rPr lang="da-DK" b="1" dirty="0" smtClean="0"/>
                        <a:t>30 ECTS</a:t>
                      </a:r>
                      <a:endParaRPr lang="da-DK" b="1" dirty="0"/>
                    </a:p>
                  </a:txBody>
                  <a:tcPr/>
                </a:tc>
                <a:tc>
                  <a:txBody>
                    <a:bodyPr/>
                    <a:lstStyle/>
                    <a:p>
                      <a:r>
                        <a:rPr lang="da-DK" dirty="0" smtClean="0"/>
                        <a:t>30</a:t>
                      </a:r>
                      <a:endParaRPr lang="da-DK" dirty="0"/>
                    </a:p>
                  </a:txBody>
                  <a:tcPr/>
                </a:tc>
                <a:tc>
                  <a:txBody>
                    <a:bodyPr/>
                    <a:lstStyle/>
                    <a:p>
                      <a:r>
                        <a:rPr lang="da-DK" dirty="0" smtClean="0"/>
                        <a:t>35</a:t>
                      </a:r>
                      <a:endParaRPr lang="da-DK" dirty="0"/>
                    </a:p>
                  </a:txBody>
                  <a:tcPr/>
                </a:tc>
                <a:tc>
                  <a:txBody>
                    <a:bodyPr/>
                    <a:lstStyle/>
                    <a:p>
                      <a:r>
                        <a:rPr lang="da-DK" dirty="0" smtClean="0"/>
                        <a:t>40</a:t>
                      </a:r>
                      <a:endParaRPr lang="da-DK" dirty="0"/>
                    </a:p>
                  </a:txBody>
                  <a:tcPr/>
                </a:tc>
                <a:tc>
                  <a:txBody>
                    <a:bodyPr/>
                    <a:lstStyle/>
                    <a:p>
                      <a:r>
                        <a:rPr lang="da-DK" dirty="0" smtClean="0"/>
                        <a:t>45</a:t>
                      </a:r>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634995875"/>
                  </a:ext>
                </a:extLst>
              </a:tr>
            </a:tbl>
          </a:graphicData>
        </a:graphic>
      </p:graphicFrame>
    </p:spTree>
    <p:extLst>
      <p:ext uri="{BB962C8B-B14F-4D97-AF65-F5344CB8AC3E}">
        <p14:creationId xmlns:p14="http://schemas.microsoft.com/office/powerpoint/2010/main" val="380623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6538640" cy="949265"/>
          </a:xfrm>
        </p:spPr>
        <p:txBody>
          <a:bodyPr/>
          <a:lstStyle/>
          <a:p>
            <a:r>
              <a:rPr lang="da-DK" dirty="0"/>
              <a:t>Normer for projektprøver</a:t>
            </a:r>
          </a:p>
        </p:txBody>
      </p:sp>
      <p:sp>
        <p:nvSpPr>
          <p:cNvPr id="4" name="Pladsholder til tekst 3"/>
          <p:cNvSpPr>
            <a:spLocks noGrp="1"/>
          </p:cNvSpPr>
          <p:nvPr>
            <p:ph type="body" sz="quarter" idx="12"/>
          </p:nvPr>
        </p:nvSpPr>
        <p:spPr>
          <a:xfrm>
            <a:off x="587374" y="5102219"/>
            <a:ext cx="10085880" cy="640025"/>
          </a:xfrm>
        </p:spPr>
        <p:txBody>
          <a:bodyPr>
            <a:normAutofit/>
          </a:bodyPr>
          <a:lstStyle/>
          <a:p>
            <a:pPr lvl="0" defTabSz="914318">
              <a:buBlip>
                <a:blip r:embed="rId2"/>
              </a:buBlip>
            </a:pPr>
            <a:r>
              <a:rPr lang="da-DK" sz="1200" dirty="0">
                <a:solidFill>
                  <a:srgbClr val="211A52"/>
                </a:solidFill>
                <a:latin typeface="Arial"/>
              </a:rPr>
              <a:t>Ved bachelor- og kandidatspeciale skal der være ekstern censur. Ved øvrige prøver kan intern censur anvendes.</a:t>
            </a:r>
          </a:p>
          <a:p>
            <a:pPr lvl="0" defTabSz="914318">
              <a:buBlip>
                <a:blip r:embed="rId2"/>
              </a:buBlip>
            </a:pPr>
            <a:r>
              <a:rPr lang="da-DK" sz="1200" dirty="0">
                <a:solidFill>
                  <a:srgbClr val="211A52"/>
                </a:solidFill>
                <a:latin typeface="Arial"/>
              </a:rPr>
              <a:t>Ambitionen er, at </a:t>
            </a:r>
            <a:r>
              <a:rPr lang="da-DK" sz="1200" dirty="0" smtClean="0">
                <a:solidFill>
                  <a:srgbClr val="211A52"/>
                </a:solidFill>
                <a:latin typeface="Arial"/>
              </a:rPr>
              <a:t>maksimalt </a:t>
            </a:r>
            <a:r>
              <a:rPr lang="da-DK" sz="1200" dirty="0">
                <a:solidFill>
                  <a:srgbClr val="211A52"/>
                </a:solidFill>
                <a:latin typeface="Arial"/>
              </a:rPr>
              <a:t>33% af eksaminer afvikles med ekstern censur.</a:t>
            </a: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858009594"/>
              </p:ext>
            </p:extLst>
          </p:nvPr>
        </p:nvGraphicFramePr>
        <p:xfrm>
          <a:off x="1825148" y="1700643"/>
          <a:ext cx="8388186" cy="2644865"/>
        </p:xfrm>
        <a:graphic>
          <a:graphicData uri="http://schemas.openxmlformats.org/drawingml/2006/table">
            <a:tbl>
              <a:tblPr firstRow="1" bandRow="1">
                <a:tableStyleId>{00A15C55-8517-42AA-B614-E9B94910E393}</a:tableStyleId>
              </a:tblPr>
              <a:tblGrid>
                <a:gridCol w="1207470">
                  <a:extLst>
                    <a:ext uri="{9D8B030D-6E8A-4147-A177-3AD203B41FA5}">
                      <a16:colId xmlns:a16="http://schemas.microsoft.com/office/drawing/2014/main" val="838670409"/>
                    </a:ext>
                  </a:extLst>
                </a:gridCol>
                <a:gridCol w="1160384">
                  <a:extLst>
                    <a:ext uri="{9D8B030D-6E8A-4147-A177-3AD203B41FA5}">
                      <a16:colId xmlns:a16="http://schemas.microsoft.com/office/drawing/2014/main" val="799887497"/>
                    </a:ext>
                  </a:extLst>
                </a:gridCol>
                <a:gridCol w="1301238">
                  <a:extLst>
                    <a:ext uri="{9D8B030D-6E8A-4147-A177-3AD203B41FA5}">
                      <a16:colId xmlns:a16="http://schemas.microsoft.com/office/drawing/2014/main" val="1676270517"/>
                    </a:ext>
                  </a:extLst>
                </a:gridCol>
                <a:gridCol w="1136602">
                  <a:extLst>
                    <a:ext uri="{9D8B030D-6E8A-4147-A177-3AD203B41FA5}">
                      <a16:colId xmlns:a16="http://schemas.microsoft.com/office/drawing/2014/main" val="1435908966"/>
                    </a:ext>
                  </a:extLst>
                </a:gridCol>
                <a:gridCol w="1199408">
                  <a:extLst>
                    <a:ext uri="{9D8B030D-6E8A-4147-A177-3AD203B41FA5}">
                      <a16:colId xmlns:a16="http://schemas.microsoft.com/office/drawing/2014/main" val="2151764220"/>
                    </a:ext>
                  </a:extLst>
                </a:gridCol>
                <a:gridCol w="1191542">
                  <a:extLst>
                    <a:ext uri="{9D8B030D-6E8A-4147-A177-3AD203B41FA5}">
                      <a16:colId xmlns:a16="http://schemas.microsoft.com/office/drawing/2014/main" val="1250402599"/>
                    </a:ext>
                  </a:extLst>
                </a:gridCol>
                <a:gridCol w="1191542">
                  <a:extLst>
                    <a:ext uri="{9D8B030D-6E8A-4147-A177-3AD203B41FA5}">
                      <a16:colId xmlns:a16="http://schemas.microsoft.com/office/drawing/2014/main" val="1350551441"/>
                    </a:ext>
                  </a:extLst>
                </a:gridCol>
              </a:tblGrid>
              <a:tr h="370840">
                <a:tc gridSpan="7">
                  <a:txBody>
                    <a:bodyPr/>
                    <a:lstStyle/>
                    <a:p>
                      <a:pPr algn="ctr"/>
                      <a:r>
                        <a:rPr lang="da-DK" sz="1600" dirty="0" smtClean="0"/>
                        <a:t>Den angivne tid er minutter pr. prøve</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3841897"/>
                  </a:ext>
                </a:extLst>
              </a:tr>
              <a:tr h="346263">
                <a:tc>
                  <a:txBody>
                    <a:bodyPr/>
                    <a:lstStyle/>
                    <a:p>
                      <a:endParaRPr lang="da-DK" sz="1400" dirty="0"/>
                    </a:p>
                  </a:txBody>
                  <a:tcPr/>
                </a:tc>
                <a:tc>
                  <a:txBody>
                    <a:bodyPr/>
                    <a:lstStyle/>
                    <a:p>
                      <a:r>
                        <a:rPr lang="da-DK" sz="1400" b="1" dirty="0" smtClean="0"/>
                        <a:t>1 stud.</a:t>
                      </a:r>
                      <a:endParaRPr lang="da-DK" sz="1400" b="1" dirty="0"/>
                    </a:p>
                  </a:txBody>
                  <a:tcPr/>
                </a:tc>
                <a:tc>
                  <a:txBody>
                    <a:bodyPr/>
                    <a:lstStyle/>
                    <a:p>
                      <a:r>
                        <a:rPr lang="da-DK" sz="1400" b="1" dirty="0" smtClean="0"/>
                        <a:t>2 stud.</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3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4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6+ stud.</a:t>
                      </a:r>
                    </a:p>
                  </a:txBody>
                  <a:tcPr/>
                </a:tc>
                <a:extLst>
                  <a:ext uri="{0D108BD9-81ED-4DB2-BD59-A6C34878D82A}">
                    <a16:rowId xmlns:a16="http://schemas.microsoft.com/office/drawing/2014/main" val="277662005"/>
                  </a:ext>
                </a:extLst>
              </a:tr>
              <a:tr h="31469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extLst>
                  <a:ext uri="{0D108BD9-81ED-4DB2-BD59-A6C34878D82A}">
                    <a16:rowId xmlns:a16="http://schemas.microsoft.com/office/drawing/2014/main" val="3318807099"/>
                  </a:ext>
                </a:extLst>
              </a:tr>
              <a:tr h="350322">
                <a:tc>
                  <a:txBody>
                    <a:bodyPr/>
                    <a:lstStyle/>
                    <a:p>
                      <a:r>
                        <a:rPr lang="da-DK" sz="1400" b="1" dirty="0" smtClean="0"/>
                        <a:t>10 ECTS</a:t>
                      </a:r>
                      <a:endParaRPr lang="da-DK" sz="1400" b="1" dirty="0"/>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extLst>
                  <a:ext uri="{0D108BD9-81ED-4DB2-BD59-A6C34878D82A}">
                    <a16:rowId xmlns:a16="http://schemas.microsoft.com/office/drawing/2014/main" val="1836832930"/>
                  </a:ext>
                </a:extLst>
              </a:tr>
              <a:tr h="320633">
                <a:tc>
                  <a:txBody>
                    <a:bodyPr/>
                    <a:lstStyle/>
                    <a:p>
                      <a:r>
                        <a:rPr lang="da-DK" sz="1400" b="1" dirty="0" smtClean="0"/>
                        <a:t>15 ECTS</a:t>
                      </a:r>
                      <a:endParaRPr lang="da-DK" sz="1400" b="1"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extLst>
                  <a:ext uri="{0D108BD9-81ED-4DB2-BD59-A6C34878D82A}">
                    <a16:rowId xmlns:a16="http://schemas.microsoft.com/office/drawing/2014/main" val="822646553"/>
                  </a:ext>
                </a:extLst>
              </a:tr>
              <a:tr h="332510">
                <a:tc>
                  <a:txBody>
                    <a:bodyPr/>
                    <a:lstStyle/>
                    <a:p>
                      <a:r>
                        <a:rPr lang="da-DK" sz="1400" b="1" dirty="0" smtClean="0"/>
                        <a:t>20 ECTS</a:t>
                      </a:r>
                      <a:endParaRPr lang="da-DK" sz="1400" b="1"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extLst>
                  <a:ext uri="{0D108BD9-81ED-4DB2-BD59-A6C34878D82A}">
                    <a16:rowId xmlns:a16="http://schemas.microsoft.com/office/drawing/2014/main" val="4162006112"/>
                  </a:ext>
                </a:extLst>
              </a:tr>
              <a:tr h="181187">
                <a:tc>
                  <a:txBody>
                    <a:bodyPr/>
                    <a:lstStyle/>
                    <a:p>
                      <a:r>
                        <a:rPr lang="da-DK" sz="1400" b="1" dirty="0" smtClean="0"/>
                        <a:t>25 ECTS</a:t>
                      </a:r>
                      <a:endParaRPr lang="da-DK" sz="1400" b="1"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tc>
                  <a:txBody>
                    <a:bodyPr/>
                    <a:lstStyle/>
                    <a:p>
                      <a:endParaRPr lang="da-DK" sz="1400" dirty="0"/>
                    </a:p>
                  </a:txBody>
                  <a:tcPr/>
                </a:tc>
                <a:extLst>
                  <a:ext uri="{0D108BD9-81ED-4DB2-BD59-A6C34878D82A}">
                    <a16:rowId xmlns:a16="http://schemas.microsoft.com/office/drawing/2014/main" val="1947222681"/>
                  </a:ext>
                </a:extLst>
              </a:tr>
              <a:tr h="123613">
                <a:tc>
                  <a:txBody>
                    <a:bodyPr/>
                    <a:lstStyle/>
                    <a:p>
                      <a:r>
                        <a:rPr lang="da-DK" sz="1400" b="1" dirty="0" smtClean="0"/>
                        <a:t>30 ECTS</a:t>
                      </a:r>
                      <a:endParaRPr lang="da-DK" sz="1400" b="1"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tc>
                  <a:txBody>
                    <a:bodyPr/>
                    <a:lstStyle/>
                    <a:p>
                      <a:endParaRPr lang="da-DK" sz="1400" dirty="0"/>
                    </a:p>
                  </a:txBody>
                  <a:tcPr/>
                </a:tc>
                <a:tc>
                  <a:txBody>
                    <a:bodyPr/>
                    <a:lstStyle/>
                    <a:p>
                      <a:endParaRPr lang="da-DK" sz="1400" dirty="0"/>
                    </a:p>
                  </a:txBody>
                  <a:tcPr/>
                </a:tc>
                <a:extLst>
                  <a:ext uri="{0D108BD9-81ED-4DB2-BD59-A6C34878D82A}">
                    <a16:rowId xmlns:a16="http://schemas.microsoft.com/office/drawing/2014/main" val="2958965134"/>
                  </a:ext>
                </a:extLst>
              </a:tr>
            </a:tbl>
          </a:graphicData>
        </a:graphic>
      </p:graphicFrame>
    </p:spTree>
    <p:extLst>
      <p:ext uri="{BB962C8B-B14F-4D97-AF65-F5344CB8AC3E}">
        <p14:creationId xmlns:p14="http://schemas.microsoft.com/office/powerpoint/2010/main" val="149315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9597150" cy="980796"/>
          </a:xfrm>
        </p:spPr>
        <p:txBody>
          <a:bodyPr/>
          <a:lstStyle/>
          <a:p>
            <a:r>
              <a:rPr lang="da-DK" dirty="0"/>
              <a:t>Normer for intern censur ved projektprøver</a:t>
            </a:r>
          </a:p>
        </p:txBody>
      </p:sp>
      <p:sp>
        <p:nvSpPr>
          <p:cNvPr id="4" name="Pladsholder til tekst 3"/>
          <p:cNvSpPr>
            <a:spLocks noGrp="1"/>
          </p:cNvSpPr>
          <p:nvPr>
            <p:ph type="body" sz="quarter" idx="12"/>
          </p:nvPr>
        </p:nvSpPr>
        <p:spPr>
          <a:xfrm>
            <a:off x="587374" y="5058241"/>
            <a:ext cx="10748032" cy="429818"/>
          </a:xfrm>
        </p:spPr>
        <p:txBody>
          <a:bodyPr/>
          <a:lstStyle/>
          <a:p>
            <a:pPr lvl="0" defTabSz="914318">
              <a:buBlip>
                <a:blip r:embed="rId2"/>
              </a:buBlip>
            </a:pPr>
            <a:r>
              <a:rPr lang="da-DK" sz="1200" dirty="0" smtClean="0">
                <a:solidFill>
                  <a:srgbClr val="211A52"/>
                </a:solidFill>
                <a:latin typeface="Arial"/>
              </a:rPr>
              <a:t>Den </a:t>
            </a:r>
            <a:r>
              <a:rPr lang="da-DK" sz="1200" dirty="0">
                <a:solidFill>
                  <a:srgbClr val="211A52"/>
                </a:solidFill>
                <a:latin typeface="Arial"/>
              </a:rPr>
              <a:t>angivne tid inkluderer læsning af projekt samt eksamen.</a:t>
            </a: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173122053"/>
              </p:ext>
            </p:extLst>
          </p:nvPr>
        </p:nvGraphicFramePr>
        <p:xfrm>
          <a:off x="1765036" y="1747026"/>
          <a:ext cx="8388186" cy="2644865"/>
        </p:xfrm>
        <a:graphic>
          <a:graphicData uri="http://schemas.openxmlformats.org/drawingml/2006/table">
            <a:tbl>
              <a:tblPr firstRow="1" bandRow="1">
                <a:tableStyleId>{00A15C55-8517-42AA-B614-E9B94910E393}</a:tableStyleId>
              </a:tblPr>
              <a:tblGrid>
                <a:gridCol w="1207470">
                  <a:extLst>
                    <a:ext uri="{9D8B030D-6E8A-4147-A177-3AD203B41FA5}">
                      <a16:colId xmlns:a16="http://schemas.microsoft.com/office/drawing/2014/main" val="838670409"/>
                    </a:ext>
                  </a:extLst>
                </a:gridCol>
                <a:gridCol w="1160384">
                  <a:extLst>
                    <a:ext uri="{9D8B030D-6E8A-4147-A177-3AD203B41FA5}">
                      <a16:colId xmlns:a16="http://schemas.microsoft.com/office/drawing/2014/main" val="799887497"/>
                    </a:ext>
                  </a:extLst>
                </a:gridCol>
                <a:gridCol w="1301238">
                  <a:extLst>
                    <a:ext uri="{9D8B030D-6E8A-4147-A177-3AD203B41FA5}">
                      <a16:colId xmlns:a16="http://schemas.microsoft.com/office/drawing/2014/main" val="1676270517"/>
                    </a:ext>
                  </a:extLst>
                </a:gridCol>
                <a:gridCol w="1136602">
                  <a:extLst>
                    <a:ext uri="{9D8B030D-6E8A-4147-A177-3AD203B41FA5}">
                      <a16:colId xmlns:a16="http://schemas.microsoft.com/office/drawing/2014/main" val="1435908966"/>
                    </a:ext>
                  </a:extLst>
                </a:gridCol>
                <a:gridCol w="1199408">
                  <a:extLst>
                    <a:ext uri="{9D8B030D-6E8A-4147-A177-3AD203B41FA5}">
                      <a16:colId xmlns:a16="http://schemas.microsoft.com/office/drawing/2014/main" val="2151764220"/>
                    </a:ext>
                  </a:extLst>
                </a:gridCol>
                <a:gridCol w="1191542">
                  <a:extLst>
                    <a:ext uri="{9D8B030D-6E8A-4147-A177-3AD203B41FA5}">
                      <a16:colId xmlns:a16="http://schemas.microsoft.com/office/drawing/2014/main" val="1250402599"/>
                    </a:ext>
                  </a:extLst>
                </a:gridCol>
                <a:gridCol w="1191542">
                  <a:extLst>
                    <a:ext uri="{9D8B030D-6E8A-4147-A177-3AD203B41FA5}">
                      <a16:colId xmlns:a16="http://schemas.microsoft.com/office/drawing/2014/main" val="1350551441"/>
                    </a:ext>
                  </a:extLst>
                </a:gridCol>
              </a:tblGrid>
              <a:tr h="370840">
                <a:tc gridSpan="7">
                  <a:txBody>
                    <a:bodyPr/>
                    <a:lstStyle/>
                    <a:p>
                      <a:pPr algn="ctr"/>
                      <a:r>
                        <a:rPr lang="da-DK" sz="1600" dirty="0" smtClean="0"/>
                        <a:t>Den angivne tid er timer pr. prøve</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3841897"/>
                  </a:ext>
                </a:extLst>
              </a:tr>
              <a:tr h="346263">
                <a:tc>
                  <a:txBody>
                    <a:bodyPr/>
                    <a:lstStyle/>
                    <a:p>
                      <a:endParaRPr lang="da-DK" sz="1400" dirty="0"/>
                    </a:p>
                  </a:txBody>
                  <a:tcPr/>
                </a:tc>
                <a:tc>
                  <a:txBody>
                    <a:bodyPr/>
                    <a:lstStyle/>
                    <a:p>
                      <a:r>
                        <a:rPr lang="da-DK" sz="1400" b="1" dirty="0" smtClean="0"/>
                        <a:t>1 stud.</a:t>
                      </a:r>
                      <a:endParaRPr lang="da-DK" sz="1400" b="1" dirty="0"/>
                    </a:p>
                  </a:txBody>
                  <a:tcPr/>
                </a:tc>
                <a:tc>
                  <a:txBody>
                    <a:bodyPr/>
                    <a:lstStyle/>
                    <a:p>
                      <a:r>
                        <a:rPr lang="da-DK" sz="1400" b="1" dirty="0" smtClean="0"/>
                        <a:t>2 stud.</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3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4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6+ stud.</a:t>
                      </a:r>
                    </a:p>
                  </a:txBody>
                  <a:tcPr/>
                </a:tc>
                <a:extLst>
                  <a:ext uri="{0D108BD9-81ED-4DB2-BD59-A6C34878D82A}">
                    <a16:rowId xmlns:a16="http://schemas.microsoft.com/office/drawing/2014/main" val="277662005"/>
                  </a:ext>
                </a:extLst>
              </a:tr>
              <a:tr h="31469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ECTS</a:t>
                      </a:r>
                    </a:p>
                  </a:txBody>
                  <a:tcPr/>
                </a:tc>
                <a:tc>
                  <a:txBody>
                    <a:bodyPr/>
                    <a:lstStyle/>
                    <a:p>
                      <a:r>
                        <a:rPr lang="da-DK" sz="1400" dirty="0" smtClean="0"/>
                        <a:t>1,5</a:t>
                      </a:r>
                      <a:endParaRPr lang="da-DK" sz="1400" dirty="0"/>
                    </a:p>
                  </a:txBody>
                  <a:tcPr/>
                </a:tc>
                <a:tc>
                  <a:txBody>
                    <a:bodyPr/>
                    <a:lstStyle/>
                    <a:p>
                      <a:r>
                        <a:rPr lang="da-DK" sz="1400" dirty="0" smtClean="0"/>
                        <a:t>2</a:t>
                      </a:r>
                      <a:endParaRPr lang="da-DK" sz="1400" dirty="0"/>
                    </a:p>
                  </a:txBody>
                  <a:tcPr/>
                </a:tc>
                <a:tc>
                  <a:txBody>
                    <a:bodyPr/>
                    <a:lstStyle/>
                    <a:p>
                      <a:r>
                        <a:rPr lang="da-DK" sz="1400" dirty="0" smtClean="0"/>
                        <a:t>2,5</a:t>
                      </a:r>
                      <a:endParaRPr lang="da-DK" sz="1400" dirty="0"/>
                    </a:p>
                  </a:txBody>
                  <a:tcPr/>
                </a:tc>
                <a:tc>
                  <a:txBody>
                    <a:bodyPr/>
                    <a:lstStyle/>
                    <a:p>
                      <a:r>
                        <a:rPr lang="da-DK" sz="1400" dirty="0" smtClean="0"/>
                        <a:t>3</a:t>
                      </a:r>
                      <a:endParaRPr lang="da-DK" sz="1400" dirty="0"/>
                    </a:p>
                  </a:txBody>
                  <a:tcPr/>
                </a:tc>
                <a:tc>
                  <a:txBody>
                    <a:bodyPr/>
                    <a:lstStyle/>
                    <a:p>
                      <a:r>
                        <a:rPr lang="da-DK" sz="1400" dirty="0" smtClean="0"/>
                        <a:t>4</a:t>
                      </a:r>
                      <a:endParaRPr lang="da-DK" sz="1400" dirty="0"/>
                    </a:p>
                  </a:txBody>
                  <a:tcPr/>
                </a:tc>
                <a:tc>
                  <a:txBody>
                    <a:bodyPr/>
                    <a:lstStyle/>
                    <a:p>
                      <a:r>
                        <a:rPr lang="da-DK" sz="1400" dirty="0" smtClean="0"/>
                        <a:t>5</a:t>
                      </a:r>
                      <a:endParaRPr lang="da-DK" sz="1400" dirty="0"/>
                    </a:p>
                  </a:txBody>
                  <a:tcPr/>
                </a:tc>
                <a:extLst>
                  <a:ext uri="{0D108BD9-81ED-4DB2-BD59-A6C34878D82A}">
                    <a16:rowId xmlns:a16="http://schemas.microsoft.com/office/drawing/2014/main" val="3318807099"/>
                  </a:ext>
                </a:extLst>
              </a:tr>
              <a:tr h="350322">
                <a:tc>
                  <a:txBody>
                    <a:bodyPr/>
                    <a:lstStyle/>
                    <a:p>
                      <a:r>
                        <a:rPr lang="da-DK" sz="1400" b="1" dirty="0" smtClean="0"/>
                        <a:t>10 ECTS</a:t>
                      </a:r>
                      <a:endParaRPr lang="da-DK" sz="1400" b="1" dirty="0"/>
                    </a:p>
                  </a:txBody>
                  <a:tcPr/>
                </a:tc>
                <a:tc>
                  <a:txBody>
                    <a:bodyPr/>
                    <a:lstStyle/>
                    <a:p>
                      <a:r>
                        <a:rPr lang="da-DK" sz="1400" dirty="0" smtClean="0"/>
                        <a:t>2,5</a:t>
                      </a:r>
                      <a:endParaRPr lang="da-DK" sz="1400" dirty="0"/>
                    </a:p>
                  </a:txBody>
                  <a:tcPr/>
                </a:tc>
                <a:tc>
                  <a:txBody>
                    <a:bodyPr/>
                    <a:lstStyle/>
                    <a:p>
                      <a:r>
                        <a:rPr lang="da-DK" sz="1400" dirty="0" smtClean="0"/>
                        <a:t>3</a:t>
                      </a:r>
                      <a:endParaRPr lang="da-DK" sz="1400" dirty="0"/>
                    </a:p>
                  </a:txBody>
                  <a:tcPr/>
                </a:tc>
                <a:tc>
                  <a:txBody>
                    <a:bodyPr/>
                    <a:lstStyle/>
                    <a:p>
                      <a:r>
                        <a:rPr lang="da-DK" sz="1400" dirty="0" smtClean="0"/>
                        <a:t>3,5</a:t>
                      </a:r>
                      <a:endParaRPr lang="da-DK" sz="1400" dirty="0"/>
                    </a:p>
                  </a:txBody>
                  <a:tcPr/>
                </a:tc>
                <a:tc>
                  <a:txBody>
                    <a:bodyPr/>
                    <a:lstStyle/>
                    <a:p>
                      <a:r>
                        <a:rPr lang="da-DK" sz="1400" dirty="0" smtClean="0"/>
                        <a:t>4</a:t>
                      </a:r>
                      <a:endParaRPr lang="da-DK" sz="1400" dirty="0"/>
                    </a:p>
                  </a:txBody>
                  <a:tcPr/>
                </a:tc>
                <a:tc>
                  <a:txBody>
                    <a:bodyPr/>
                    <a:lstStyle/>
                    <a:p>
                      <a:r>
                        <a:rPr lang="da-DK" sz="1400" dirty="0" smtClean="0"/>
                        <a:t>5</a:t>
                      </a:r>
                      <a:endParaRPr lang="da-DK" sz="1400" dirty="0"/>
                    </a:p>
                  </a:txBody>
                  <a:tcPr/>
                </a:tc>
                <a:tc>
                  <a:txBody>
                    <a:bodyPr/>
                    <a:lstStyle/>
                    <a:p>
                      <a:r>
                        <a:rPr lang="da-DK" sz="1400" dirty="0" smtClean="0"/>
                        <a:t>6</a:t>
                      </a:r>
                      <a:endParaRPr lang="da-DK" sz="1400" dirty="0"/>
                    </a:p>
                  </a:txBody>
                  <a:tcPr/>
                </a:tc>
                <a:extLst>
                  <a:ext uri="{0D108BD9-81ED-4DB2-BD59-A6C34878D82A}">
                    <a16:rowId xmlns:a16="http://schemas.microsoft.com/office/drawing/2014/main" val="1836832930"/>
                  </a:ext>
                </a:extLst>
              </a:tr>
              <a:tr h="320633">
                <a:tc>
                  <a:txBody>
                    <a:bodyPr/>
                    <a:lstStyle/>
                    <a:p>
                      <a:r>
                        <a:rPr lang="da-DK" sz="1400" b="1" dirty="0" smtClean="0"/>
                        <a:t>15 ECTS</a:t>
                      </a:r>
                      <a:endParaRPr lang="da-DK" sz="1400" b="1" dirty="0"/>
                    </a:p>
                  </a:txBody>
                  <a:tcPr/>
                </a:tc>
                <a:tc>
                  <a:txBody>
                    <a:bodyPr/>
                    <a:lstStyle/>
                    <a:p>
                      <a:r>
                        <a:rPr lang="da-DK" sz="1400" dirty="0" smtClean="0"/>
                        <a:t>3</a:t>
                      </a:r>
                      <a:endParaRPr lang="da-DK" sz="1400" dirty="0"/>
                    </a:p>
                  </a:txBody>
                  <a:tcPr/>
                </a:tc>
                <a:tc>
                  <a:txBody>
                    <a:bodyPr/>
                    <a:lstStyle/>
                    <a:p>
                      <a:r>
                        <a:rPr lang="da-DK" sz="1400" dirty="0" smtClean="0"/>
                        <a:t>3,5</a:t>
                      </a:r>
                      <a:endParaRPr lang="da-DK" sz="1400" dirty="0"/>
                    </a:p>
                  </a:txBody>
                  <a:tcPr/>
                </a:tc>
                <a:tc>
                  <a:txBody>
                    <a:bodyPr/>
                    <a:lstStyle/>
                    <a:p>
                      <a:r>
                        <a:rPr lang="da-DK" sz="1400" dirty="0" smtClean="0"/>
                        <a:t>4</a:t>
                      </a:r>
                      <a:endParaRPr lang="da-DK" sz="1400" dirty="0"/>
                    </a:p>
                  </a:txBody>
                  <a:tcPr/>
                </a:tc>
                <a:tc>
                  <a:txBody>
                    <a:bodyPr/>
                    <a:lstStyle/>
                    <a:p>
                      <a:r>
                        <a:rPr lang="da-DK" sz="1400" dirty="0" smtClean="0"/>
                        <a:t>4,5</a:t>
                      </a:r>
                      <a:endParaRPr lang="da-DK" sz="1400" dirty="0"/>
                    </a:p>
                  </a:txBody>
                  <a:tcPr/>
                </a:tc>
                <a:tc>
                  <a:txBody>
                    <a:bodyPr/>
                    <a:lstStyle/>
                    <a:p>
                      <a:r>
                        <a:rPr lang="da-DK" sz="1400" dirty="0" smtClean="0"/>
                        <a:t>6</a:t>
                      </a:r>
                      <a:endParaRPr lang="da-DK" sz="1400" dirty="0"/>
                    </a:p>
                  </a:txBody>
                  <a:tcPr/>
                </a:tc>
                <a:tc>
                  <a:txBody>
                    <a:bodyPr/>
                    <a:lstStyle/>
                    <a:p>
                      <a:r>
                        <a:rPr lang="da-DK" sz="1400" dirty="0" smtClean="0"/>
                        <a:t>7</a:t>
                      </a:r>
                      <a:endParaRPr lang="da-DK" sz="1400" dirty="0"/>
                    </a:p>
                  </a:txBody>
                  <a:tcPr/>
                </a:tc>
                <a:extLst>
                  <a:ext uri="{0D108BD9-81ED-4DB2-BD59-A6C34878D82A}">
                    <a16:rowId xmlns:a16="http://schemas.microsoft.com/office/drawing/2014/main" val="822646553"/>
                  </a:ext>
                </a:extLst>
              </a:tr>
              <a:tr h="332510">
                <a:tc>
                  <a:txBody>
                    <a:bodyPr/>
                    <a:lstStyle/>
                    <a:p>
                      <a:r>
                        <a:rPr lang="da-DK" sz="1400" b="1" dirty="0" smtClean="0"/>
                        <a:t>20 ECTS</a:t>
                      </a:r>
                      <a:endParaRPr lang="da-DK" sz="1400" b="1" dirty="0"/>
                    </a:p>
                  </a:txBody>
                  <a:tcPr/>
                </a:tc>
                <a:tc>
                  <a:txBody>
                    <a:bodyPr/>
                    <a:lstStyle/>
                    <a:p>
                      <a:r>
                        <a:rPr lang="da-DK" sz="1400" dirty="0" smtClean="0"/>
                        <a:t>3,5</a:t>
                      </a:r>
                      <a:endParaRPr lang="da-DK" sz="1400" dirty="0"/>
                    </a:p>
                  </a:txBody>
                  <a:tcPr/>
                </a:tc>
                <a:tc>
                  <a:txBody>
                    <a:bodyPr/>
                    <a:lstStyle/>
                    <a:p>
                      <a:r>
                        <a:rPr lang="da-DK" sz="1400" dirty="0" smtClean="0"/>
                        <a:t>4</a:t>
                      </a:r>
                      <a:endParaRPr lang="da-DK" sz="1400" dirty="0"/>
                    </a:p>
                  </a:txBody>
                  <a:tcPr/>
                </a:tc>
                <a:tc>
                  <a:txBody>
                    <a:bodyPr/>
                    <a:lstStyle/>
                    <a:p>
                      <a:r>
                        <a:rPr lang="da-DK" sz="1400" dirty="0" smtClean="0"/>
                        <a:t>4,5</a:t>
                      </a:r>
                      <a:endParaRPr lang="da-DK" sz="1400" dirty="0"/>
                    </a:p>
                  </a:txBody>
                  <a:tcPr/>
                </a:tc>
                <a:tc>
                  <a:txBody>
                    <a:bodyPr/>
                    <a:lstStyle/>
                    <a:p>
                      <a:r>
                        <a:rPr lang="da-DK" sz="1400" dirty="0" smtClean="0"/>
                        <a:t>5</a:t>
                      </a:r>
                      <a:endParaRPr lang="da-DK" sz="1400" dirty="0"/>
                    </a:p>
                  </a:txBody>
                  <a:tcPr/>
                </a:tc>
                <a:tc>
                  <a:txBody>
                    <a:bodyPr/>
                    <a:lstStyle/>
                    <a:p>
                      <a:r>
                        <a:rPr lang="da-DK" sz="1400" dirty="0" smtClean="0"/>
                        <a:t>7</a:t>
                      </a:r>
                      <a:endParaRPr lang="da-DK" sz="1400" dirty="0"/>
                    </a:p>
                  </a:txBody>
                  <a:tcPr/>
                </a:tc>
                <a:tc>
                  <a:txBody>
                    <a:bodyPr/>
                    <a:lstStyle/>
                    <a:p>
                      <a:r>
                        <a:rPr lang="da-DK" sz="1400" dirty="0" smtClean="0"/>
                        <a:t>8</a:t>
                      </a:r>
                      <a:endParaRPr lang="da-DK" sz="1400" dirty="0"/>
                    </a:p>
                  </a:txBody>
                  <a:tcPr/>
                </a:tc>
                <a:extLst>
                  <a:ext uri="{0D108BD9-81ED-4DB2-BD59-A6C34878D82A}">
                    <a16:rowId xmlns:a16="http://schemas.microsoft.com/office/drawing/2014/main" val="4162006112"/>
                  </a:ext>
                </a:extLst>
              </a:tr>
              <a:tr h="181187">
                <a:tc>
                  <a:txBody>
                    <a:bodyPr/>
                    <a:lstStyle/>
                    <a:p>
                      <a:r>
                        <a:rPr lang="da-DK" sz="1400" b="1" dirty="0" smtClean="0"/>
                        <a:t>25 ECTS</a:t>
                      </a:r>
                      <a:endParaRPr lang="da-DK" sz="1400" b="1" dirty="0"/>
                    </a:p>
                  </a:txBody>
                  <a:tcPr/>
                </a:tc>
                <a:tc>
                  <a:txBody>
                    <a:bodyPr/>
                    <a:lstStyle/>
                    <a:p>
                      <a:r>
                        <a:rPr lang="da-DK" sz="1400" dirty="0" smtClean="0"/>
                        <a:t>4</a:t>
                      </a:r>
                      <a:endParaRPr lang="da-DK" sz="1400" dirty="0"/>
                    </a:p>
                  </a:txBody>
                  <a:tcPr/>
                </a:tc>
                <a:tc>
                  <a:txBody>
                    <a:bodyPr/>
                    <a:lstStyle/>
                    <a:p>
                      <a:r>
                        <a:rPr lang="da-DK" sz="1400" dirty="0" smtClean="0"/>
                        <a:t>4,5</a:t>
                      </a:r>
                      <a:endParaRPr lang="da-DK" sz="1400" dirty="0"/>
                    </a:p>
                  </a:txBody>
                  <a:tcPr/>
                </a:tc>
                <a:tc>
                  <a:txBody>
                    <a:bodyPr/>
                    <a:lstStyle/>
                    <a:p>
                      <a:r>
                        <a:rPr lang="da-DK" sz="1400" dirty="0" smtClean="0"/>
                        <a:t>5</a:t>
                      </a:r>
                      <a:endParaRPr lang="da-DK" sz="1400" dirty="0"/>
                    </a:p>
                  </a:txBody>
                  <a:tcPr/>
                </a:tc>
                <a:tc>
                  <a:txBody>
                    <a:bodyPr/>
                    <a:lstStyle/>
                    <a:p>
                      <a:r>
                        <a:rPr lang="da-DK" sz="1400" dirty="0" smtClean="0"/>
                        <a:t>6</a:t>
                      </a:r>
                      <a:endParaRPr lang="da-DK" sz="1400" dirty="0"/>
                    </a:p>
                  </a:txBody>
                  <a:tcPr/>
                </a:tc>
                <a:tc>
                  <a:txBody>
                    <a:bodyPr/>
                    <a:lstStyle/>
                    <a:p>
                      <a:r>
                        <a:rPr lang="da-DK" sz="1400" dirty="0" smtClean="0"/>
                        <a:t>8</a:t>
                      </a:r>
                      <a:endParaRPr lang="da-DK" sz="1400" dirty="0"/>
                    </a:p>
                  </a:txBody>
                  <a:tcPr/>
                </a:tc>
                <a:tc>
                  <a:txBody>
                    <a:bodyPr/>
                    <a:lstStyle/>
                    <a:p>
                      <a:endParaRPr lang="da-DK" sz="1400" dirty="0"/>
                    </a:p>
                  </a:txBody>
                  <a:tcPr/>
                </a:tc>
                <a:extLst>
                  <a:ext uri="{0D108BD9-81ED-4DB2-BD59-A6C34878D82A}">
                    <a16:rowId xmlns:a16="http://schemas.microsoft.com/office/drawing/2014/main" val="1947222681"/>
                  </a:ext>
                </a:extLst>
              </a:tr>
              <a:tr h="123613">
                <a:tc>
                  <a:txBody>
                    <a:bodyPr/>
                    <a:lstStyle/>
                    <a:p>
                      <a:r>
                        <a:rPr lang="da-DK" sz="1400" b="1" dirty="0" smtClean="0"/>
                        <a:t>30 ECTS</a:t>
                      </a:r>
                      <a:endParaRPr lang="da-DK" sz="1400" b="1" dirty="0"/>
                    </a:p>
                  </a:txBody>
                  <a:tcPr/>
                </a:tc>
                <a:tc>
                  <a:txBody>
                    <a:bodyPr/>
                    <a:lstStyle/>
                    <a:p>
                      <a:r>
                        <a:rPr lang="da-DK" sz="1400" dirty="0" smtClean="0"/>
                        <a:t>5</a:t>
                      </a:r>
                      <a:endParaRPr lang="da-DK" sz="1400" dirty="0"/>
                    </a:p>
                  </a:txBody>
                  <a:tcPr/>
                </a:tc>
                <a:tc>
                  <a:txBody>
                    <a:bodyPr/>
                    <a:lstStyle/>
                    <a:p>
                      <a:r>
                        <a:rPr lang="da-DK" sz="1400" dirty="0" smtClean="0"/>
                        <a:t>6</a:t>
                      </a:r>
                      <a:endParaRPr lang="da-DK" sz="1400" dirty="0"/>
                    </a:p>
                  </a:txBody>
                  <a:tcPr/>
                </a:tc>
                <a:tc>
                  <a:txBody>
                    <a:bodyPr/>
                    <a:lstStyle/>
                    <a:p>
                      <a:r>
                        <a:rPr lang="da-DK" sz="1400" dirty="0" smtClean="0"/>
                        <a:t>7</a:t>
                      </a:r>
                      <a:endParaRPr lang="da-DK" sz="1400" dirty="0"/>
                    </a:p>
                  </a:txBody>
                  <a:tcPr/>
                </a:tc>
                <a:tc>
                  <a:txBody>
                    <a:bodyPr/>
                    <a:lstStyle/>
                    <a:p>
                      <a:r>
                        <a:rPr lang="da-DK" sz="1400" dirty="0" smtClean="0"/>
                        <a:t>8</a:t>
                      </a:r>
                      <a:endParaRPr lang="da-DK" sz="1400" dirty="0"/>
                    </a:p>
                  </a:txBody>
                  <a:tcPr/>
                </a:tc>
                <a:tc>
                  <a:txBody>
                    <a:bodyPr/>
                    <a:lstStyle/>
                    <a:p>
                      <a:endParaRPr lang="da-DK" sz="1400" dirty="0"/>
                    </a:p>
                  </a:txBody>
                  <a:tcPr/>
                </a:tc>
                <a:tc>
                  <a:txBody>
                    <a:bodyPr/>
                    <a:lstStyle/>
                    <a:p>
                      <a:endParaRPr lang="da-DK" sz="1400" dirty="0"/>
                    </a:p>
                  </a:txBody>
                  <a:tcPr/>
                </a:tc>
                <a:extLst>
                  <a:ext uri="{0D108BD9-81ED-4DB2-BD59-A6C34878D82A}">
                    <a16:rowId xmlns:a16="http://schemas.microsoft.com/office/drawing/2014/main" val="2958965134"/>
                  </a:ext>
                </a:extLst>
              </a:tr>
            </a:tbl>
          </a:graphicData>
        </a:graphic>
      </p:graphicFrame>
    </p:spTree>
    <p:extLst>
      <p:ext uri="{BB962C8B-B14F-4D97-AF65-F5344CB8AC3E}">
        <p14:creationId xmlns:p14="http://schemas.microsoft.com/office/powerpoint/2010/main" val="170483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3"/>
            <a:ext cx="11126405" cy="870437"/>
          </a:xfrm>
        </p:spPr>
        <p:txBody>
          <a:bodyPr/>
          <a:lstStyle/>
          <a:p>
            <a:r>
              <a:rPr lang="nn-NO" dirty="0"/>
              <a:t>Normer for skriftlige eksaminer og reeksaminer</a:t>
            </a:r>
            <a:endParaRPr lang="da-DK" dirty="0"/>
          </a:p>
        </p:txBody>
      </p:sp>
      <p:sp>
        <p:nvSpPr>
          <p:cNvPr id="4" name="Pladsholder til tekst 3"/>
          <p:cNvSpPr>
            <a:spLocks noGrp="1"/>
          </p:cNvSpPr>
          <p:nvPr>
            <p:ph type="body" sz="quarter" idx="12"/>
          </p:nvPr>
        </p:nvSpPr>
        <p:spPr>
          <a:xfrm>
            <a:off x="587374" y="4421922"/>
            <a:ext cx="11000280" cy="1050813"/>
          </a:xfrm>
        </p:spPr>
        <p:txBody>
          <a:bodyPr>
            <a:normAutofit/>
          </a:bodyPr>
          <a:lstStyle/>
          <a:p>
            <a:pPr lvl="0" defTabSz="914318">
              <a:buBlip>
                <a:blip r:embed="rId2"/>
              </a:buBlip>
            </a:pPr>
            <a:r>
              <a:rPr lang="da-DK" sz="1200" dirty="0">
                <a:solidFill>
                  <a:srgbClr val="211A52"/>
                </a:solidFill>
                <a:latin typeface="Arial"/>
              </a:rPr>
              <a:t>Som udgangspunkt afvikles alle skriftlige eksaminer uden intern og ekstern censur, hvor gruppen af bedømmere til opgaver i fællesskab </a:t>
            </a:r>
            <a:r>
              <a:rPr lang="da-DK" sz="1200" dirty="0" smtClean="0">
                <a:solidFill>
                  <a:srgbClr val="211A52"/>
                </a:solidFill>
                <a:latin typeface="Arial"/>
              </a:rPr>
              <a:t>finder et fælles </a:t>
            </a:r>
            <a:r>
              <a:rPr lang="da-DK" sz="1200" dirty="0">
                <a:solidFill>
                  <a:srgbClr val="211A52"/>
                </a:solidFill>
                <a:latin typeface="Arial"/>
              </a:rPr>
              <a:t>niveau før samtlige bedømmelser foretages.</a:t>
            </a:r>
          </a:p>
          <a:p>
            <a:pPr lvl="0" defTabSz="914318">
              <a:buBlip>
                <a:blip r:embed="rId2"/>
              </a:buBlip>
            </a:pPr>
            <a:r>
              <a:rPr lang="da-DK" sz="1200" dirty="0">
                <a:solidFill>
                  <a:srgbClr val="211A52"/>
                </a:solidFill>
                <a:latin typeface="Arial"/>
              </a:rPr>
              <a:t>Normer gælder uanset om bedømmelse sker ud fra bestået/ikke bestået eller karakterskalaen.</a:t>
            </a:r>
          </a:p>
          <a:p>
            <a:pPr lvl="0" defTabSz="914318">
              <a:buBlip>
                <a:blip r:embed="rId2"/>
              </a:buBlip>
            </a:pPr>
            <a:r>
              <a:rPr lang="da-DK" sz="1200" dirty="0">
                <a:solidFill>
                  <a:srgbClr val="211A52"/>
                </a:solidFill>
                <a:latin typeface="Arial"/>
              </a:rPr>
              <a:t>Normer er gældende uanset eksamens længde og om der er tale om en stedprøve eller hjemmeprøve.</a:t>
            </a:r>
          </a:p>
          <a:p>
            <a:endParaRPr lang="da-DK" dirty="0"/>
          </a:p>
        </p:txBody>
      </p:sp>
      <p:graphicFrame>
        <p:nvGraphicFramePr>
          <p:cNvPr id="10" name="Tabel 9"/>
          <p:cNvGraphicFramePr>
            <a:graphicFrameLocks noGrp="1"/>
          </p:cNvGraphicFramePr>
          <p:nvPr>
            <p:extLst>
              <p:ext uri="{D42A27DB-BD31-4B8C-83A1-F6EECF244321}">
                <p14:modId xmlns:p14="http://schemas.microsoft.com/office/powerpoint/2010/main" val="2200599364"/>
              </p:ext>
            </p:extLst>
          </p:nvPr>
        </p:nvGraphicFramePr>
        <p:xfrm>
          <a:off x="587374" y="1794576"/>
          <a:ext cx="5371691" cy="2062480"/>
        </p:xfrm>
        <a:graphic>
          <a:graphicData uri="http://schemas.openxmlformats.org/drawingml/2006/table">
            <a:tbl>
              <a:tblPr firstRow="1" bandRow="1">
                <a:tableStyleId>{00A15C55-8517-42AA-B614-E9B94910E393}</a:tableStyleId>
              </a:tblPr>
              <a:tblGrid>
                <a:gridCol w="1212645">
                  <a:extLst>
                    <a:ext uri="{9D8B030D-6E8A-4147-A177-3AD203B41FA5}">
                      <a16:colId xmlns:a16="http://schemas.microsoft.com/office/drawing/2014/main" val="838670409"/>
                    </a:ext>
                  </a:extLst>
                </a:gridCol>
                <a:gridCol w="1553497">
                  <a:extLst>
                    <a:ext uri="{9D8B030D-6E8A-4147-A177-3AD203B41FA5}">
                      <a16:colId xmlns:a16="http://schemas.microsoft.com/office/drawing/2014/main" val="799887497"/>
                    </a:ext>
                  </a:extLst>
                </a:gridCol>
                <a:gridCol w="1238865">
                  <a:extLst>
                    <a:ext uri="{9D8B030D-6E8A-4147-A177-3AD203B41FA5}">
                      <a16:colId xmlns:a16="http://schemas.microsoft.com/office/drawing/2014/main" val="1676270517"/>
                    </a:ext>
                  </a:extLst>
                </a:gridCol>
                <a:gridCol w="1366684">
                  <a:extLst>
                    <a:ext uri="{9D8B030D-6E8A-4147-A177-3AD203B41FA5}">
                      <a16:colId xmlns:a16="http://schemas.microsoft.com/office/drawing/2014/main" val="1435908966"/>
                    </a:ext>
                  </a:extLst>
                </a:gridCol>
              </a:tblGrid>
              <a:tr h="370840">
                <a:tc gridSpan="4">
                  <a:txBody>
                    <a:bodyPr/>
                    <a:lstStyle/>
                    <a:p>
                      <a:r>
                        <a:rPr lang="da-DK" dirty="0" smtClean="0"/>
                        <a:t>1-14.200 anslag </a:t>
                      </a:r>
                      <a:r>
                        <a:rPr lang="da-DK" sz="1600" dirty="0" smtClean="0"/>
                        <a:t>(eksklusiv grafer,</a:t>
                      </a:r>
                      <a:r>
                        <a:rPr lang="da-DK" sz="1600" baseline="0" dirty="0" smtClean="0"/>
                        <a:t> tabeller etc.)</a:t>
                      </a:r>
                      <a:endParaRPr lang="da-DK" sz="1600" b="0" i="1"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600" dirty="0"/>
                    </a:p>
                  </a:txBody>
                  <a:tcPr/>
                </a:tc>
                <a:tc>
                  <a:txBody>
                    <a:bodyPr/>
                    <a:lstStyle/>
                    <a:p>
                      <a:r>
                        <a:rPr lang="da-DK" sz="1600" b="1" dirty="0" err="1" smtClean="0"/>
                        <a:t>Udarb</a:t>
                      </a:r>
                      <a:r>
                        <a:rPr lang="da-DK" sz="1600" b="1" dirty="0" smtClean="0"/>
                        <a:t>.</a:t>
                      </a:r>
                      <a:r>
                        <a:rPr lang="da-DK" sz="1600" b="1" baseline="0" dirty="0" smtClean="0"/>
                        <a:t> </a:t>
                      </a:r>
                      <a:r>
                        <a:rPr lang="da-DK" sz="1600" b="1" baseline="0" dirty="0" err="1" smtClean="0"/>
                        <a:t>opg</a:t>
                      </a:r>
                      <a:r>
                        <a:rPr lang="da-DK" sz="1600" b="1" baseline="0" dirty="0" smtClean="0"/>
                        <a:t>. og </a:t>
                      </a:r>
                      <a:r>
                        <a:rPr lang="da-DK" sz="1600" b="1" baseline="0" dirty="0" err="1" smtClean="0"/>
                        <a:t>rettevejl</a:t>
                      </a:r>
                      <a:r>
                        <a:rPr lang="da-DK" sz="1600" b="1" baseline="0" dirty="0" smtClean="0"/>
                        <a:t>.</a:t>
                      </a:r>
                      <a:endParaRPr lang="da-DK" sz="1600" b="1" dirty="0"/>
                    </a:p>
                  </a:txBody>
                  <a:tcPr/>
                </a:tc>
                <a:tc>
                  <a:txBody>
                    <a:bodyPr/>
                    <a:lstStyle/>
                    <a:p>
                      <a:r>
                        <a:rPr lang="da-DK" sz="1600" b="1" dirty="0" err="1" smtClean="0"/>
                        <a:t>Kvalitets-sikring</a:t>
                      </a:r>
                      <a:endParaRPr lang="da-DK" sz="1600" b="1" dirty="0"/>
                    </a:p>
                  </a:txBody>
                  <a:tcPr/>
                </a:tc>
                <a:tc>
                  <a:txBody>
                    <a:bodyPr/>
                    <a:lstStyle/>
                    <a:p>
                      <a:r>
                        <a:rPr lang="da-DK" sz="1600" b="1" dirty="0" smtClean="0"/>
                        <a:t>Rette</a:t>
                      </a:r>
                      <a:endParaRPr lang="da-DK" sz="1600" b="1" dirty="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1" dirty="0" smtClean="0"/>
                        <a:t>5 ECTS</a:t>
                      </a:r>
                    </a:p>
                  </a:txBody>
                  <a:tcPr/>
                </a:tc>
                <a:tc>
                  <a:txBody>
                    <a:bodyPr/>
                    <a:lstStyle/>
                    <a:p>
                      <a:r>
                        <a:rPr lang="da-DK" sz="1600" dirty="0" smtClean="0"/>
                        <a:t>10 timer</a:t>
                      </a:r>
                      <a:endParaRPr lang="da-DK" sz="1600" dirty="0"/>
                    </a:p>
                  </a:txBody>
                  <a:tcPr/>
                </a:tc>
                <a:tc>
                  <a:txBody>
                    <a:bodyPr/>
                    <a:lstStyle/>
                    <a:p>
                      <a:r>
                        <a:rPr lang="da-DK" sz="1600" dirty="0" smtClean="0"/>
                        <a:t>5 timer</a:t>
                      </a:r>
                      <a:endParaRPr lang="da-DK" sz="1600" dirty="0"/>
                    </a:p>
                  </a:txBody>
                  <a:tcPr/>
                </a:tc>
                <a:tc>
                  <a:txBody>
                    <a:bodyPr/>
                    <a:lstStyle/>
                    <a:p>
                      <a:r>
                        <a:rPr lang="da-DK" sz="1600" dirty="0" smtClean="0"/>
                        <a:t>25 min.</a:t>
                      </a:r>
                      <a:endParaRPr lang="da-DK" sz="1600" dirty="0"/>
                    </a:p>
                  </a:txBody>
                  <a:tcPr/>
                </a:tc>
                <a:extLst>
                  <a:ext uri="{0D108BD9-81ED-4DB2-BD59-A6C34878D82A}">
                    <a16:rowId xmlns:a16="http://schemas.microsoft.com/office/drawing/2014/main" val="3318807099"/>
                  </a:ext>
                </a:extLst>
              </a:tr>
              <a:tr h="370840">
                <a:tc>
                  <a:txBody>
                    <a:bodyPr/>
                    <a:lstStyle/>
                    <a:p>
                      <a:r>
                        <a:rPr lang="da-DK" sz="1600" b="1" dirty="0" smtClean="0"/>
                        <a:t>10 ECTS</a:t>
                      </a:r>
                      <a:endParaRPr lang="da-DK" sz="1600" b="1" dirty="0"/>
                    </a:p>
                  </a:txBody>
                  <a:tcPr/>
                </a:tc>
                <a:tc>
                  <a:txBody>
                    <a:bodyPr/>
                    <a:lstStyle/>
                    <a:p>
                      <a:r>
                        <a:rPr lang="da-DK" sz="1600" dirty="0" smtClean="0"/>
                        <a:t>12 timer</a:t>
                      </a:r>
                      <a:endParaRPr lang="da-DK" sz="1600" dirty="0"/>
                    </a:p>
                  </a:txBody>
                  <a:tcPr/>
                </a:tc>
                <a:tc>
                  <a:txBody>
                    <a:bodyPr/>
                    <a:lstStyle/>
                    <a:p>
                      <a:r>
                        <a:rPr lang="da-DK" sz="1600" dirty="0" smtClean="0"/>
                        <a:t>5 timer</a:t>
                      </a:r>
                      <a:endParaRPr lang="da-DK" sz="1600" dirty="0"/>
                    </a:p>
                  </a:txBody>
                  <a:tcPr/>
                </a:tc>
                <a:tc>
                  <a:txBody>
                    <a:bodyPr/>
                    <a:lstStyle/>
                    <a:p>
                      <a:r>
                        <a:rPr lang="da-DK" sz="1600" dirty="0" smtClean="0"/>
                        <a:t>30 min.</a:t>
                      </a:r>
                      <a:endParaRPr lang="da-DK" sz="1600" dirty="0"/>
                    </a:p>
                  </a:txBody>
                  <a:tcPr/>
                </a:tc>
                <a:extLst>
                  <a:ext uri="{0D108BD9-81ED-4DB2-BD59-A6C34878D82A}">
                    <a16:rowId xmlns:a16="http://schemas.microsoft.com/office/drawing/2014/main" val="1836832930"/>
                  </a:ext>
                </a:extLst>
              </a:tr>
              <a:tr h="370840">
                <a:tc>
                  <a:txBody>
                    <a:bodyPr/>
                    <a:lstStyle/>
                    <a:p>
                      <a:r>
                        <a:rPr lang="da-DK" sz="1600" b="1" dirty="0" smtClean="0"/>
                        <a:t>15 ECTS</a:t>
                      </a:r>
                      <a:endParaRPr lang="da-DK" sz="1600" b="1" dirty="0"/>
                    </a:p>
                  </a:txBody>
                  <a:tcPr/>
                </a:tc>
                <a:tc>
                  <a:txBody>
                    <a:bodyPr/>
                    <a:lstStyle/>
                    <a:p>
                      <a:r>
                        <a:rPr lang="da-DK" sz="1600" dirty="0" smtClean="0"/>
                        <a:t>15 timer</a:t>
                      </a:r>
                      <a:endParaRPr lang="da-DK" sz="1600" dirty="0"/>
                    </a:p>
                  </a:txBody>
                  <a:tcPr/>
                </a:tc>
                <a:tc>
                  <a:txBody>
                    <a:bodyPr/>
                    <a:lstStyle/>
                    <a:p>
                      <a:r>
                        <a:rPr lang="da-DK" sz="1600" dirty="0" smtClean="0"/>
                        <a:t>5 timer</a:t>
                      </a:r>
                      <a:endParaRPr lang="da-DK" sz="1600" dirty="0"/>
                    </a:p>
                  </a:txBody>
                  <a:tcPr/>
                </a:tc>
                <a:tc>
                  <a:txBody>
                    <a:bodyPr/>
                    <a:lstStyle/>
                    <a:p>
                      <a:r>
                        <a:rPr lang="da-DK" sz="1600" dirty="0" smtClean="0"/>
                        <a:t>35 min.</a:t>
                      </a:r>
                      <a:endParaRPr lang="da-DK" sz="1600" dirty="0"/>
                    </a:p>
                  </a:txBody>
                  <a:tcPr/>
                </a:tc>
                <a:extLst>
                  <a:ext uri="{0D108BD9-81ED-4DB2-BD59-A6C34878D82A}">
                    <a16:rowId xmlns:a16="http://schemas.microsoft.com/office/drawing/2014/main" val="822646553"/>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3592259640"/>
              </p:ext>
            </p:extLst>
          </p:nvPr>
        </p:nvGraphicFramePr>
        <p:xfrm>
          <a:off x="6342088" y="1794576"/>
          <a:ext cx="5371691" cy="2062480"/>
        </p:xfrm>
        <a:graphic>
          <a:graphicData uri="http://schemas.openxmlformats.org/drawingml/2006/table">
            <a:tbl>
              <a:tblPr firstRow="1" bandRow="1">
                <a:tableStyleId>{00A15C55-8517-42AA-B614-E9B94910E393}</a:tableStyleId>
              </a:tblPr>
              <a:tblGrid>
                <a:gridCol w="1212645">
                  <a:extLst>
                    <a:ext uri="{9D8B030D-6E8A-4147-A177-3AD203B41FA5}">
                      <a16:colId xmlns:a16="http://schemas.microsoft.com/office/drawing/2014/main" val="838670409"/>
                    </a:ext>
                  </a:extLst>
                </a:gridCol>
                <a:gridCol w="1553497">
                  <a:extLst>
                    <a:ext uri="{9D8B030D-6E8A-4147-A177-3AD203B41FA5}">
                      <a16:colId xmlns:a16="http://schemas.microsoft.com/office/drawing/2014/main" val="799887497"/>
                    </a:ext>
                  </a:extLst>
                </a:gridCol>
                <a:gridCol w="1238865">
                  <a:extLst>
                    <a:ext uri="{9D8B030D-6E8A-4147-A177-3AD203B41FA5}">
                      <a16:colId xmlns:a16="http://schemas.microsoft.com/office/drawing/2014/main" val="1676270517"/>
                    </a:ext>
                  </a:extLst>
                </a:gridCol>
                <a:gridCol w="1366684">
                  <a:extLst>
                    <a:ext uri="{9D8B030D-6E8A-4147-A177-3AD203B41FA5}">
                      <a16:colId xmlns:a16="http://schemas.microsoft.com/office/drawing/2014/main" val="1435908966"/>
                    </a:ext>
                  </a:extLst>
                </a:gridCol>
              </a:tblGrid>
              <a:tr h="370840">
                <a:tc gridSpan="4">
                  <a:txBody>
                    <a:bodyPr/>
                    <a:lstStyle/>
                    <a:p>
                      <a:r>
                        <a:rPr lang="da-DK" dirty="0" smtClean="0"/>
                        <a:t>14.201+ anslag </a:t>
                      </a:r>
                      <a:r>
                        <a:rPr lang="da-DK" sz="1600" dirty="0" smtClean="0"/>
                        <a:t>(eksklusiv grafer,</a:t>
                      </a:r>
                      <a:r>
                        <a:rPr lang="da-DK" sz="1600" baseline="0" dirty="0" smtClean="0"/>
                        <a:t> tabeller etc.)</a:t>
                      </a:r>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863841897"/>
                  </a:ext>
                </a:extLst>
              </a:tr>
              <a:tr h="370840">
                <a:tc>
                  <a:txBody>
                    <a:bodyPr/>
                    <a:lstStyle/>
                    <a:p>
                      <a:endParaRPr lang="da-DK" sz="1600" dirty="0"/>
                    </a:p>
                  </a:txBody>
                  <a:tcPr/>
                </a:tc>
                <a:tc>
                  <a:txBody>
                    <a:bodyPr/>
                    <a:lstStyle/>
                    <a:p>
                      <a:r>
                        <a:rPr lang="da-DK" sz="1600" b="1" dirty="0" err="1" smtClean="0"/>
                        <a:t>Udarb</a:t>
                      </a:r>
                      <a:r>
                        <a:rPr lang="da-DK" sz="1600" b="1" dirty="0" smtClean="0"/>
                        <a:t>.</a:t>
                      </a:r>
                      <a:r>
                        <a:rPr lang="da-DK" sz="1600" b="1" baseline="0" dirty="0" smtClean="0"/>
                        <a:t> </a:t>
                      </a:r>
                      <a:r>
                        <a:rPr lang="da-DK" sz="1600" b="1" baseline="0" dirty="0" err="1" smtClean="0"/>
                        <a:t>opg</a:t>
                      </a:r>
                      <a:r>
                        <a:rPr lang="da-DK" sz="1600" b="1" baseline="0" dirty="0" smtClean="0"/>
                        <a:t>. og </a:t>
                      </a:r>
                      <a:r>
                        <a:rPr lang="da-DK" sz="1600" b="1" baseline="0" dirty="0" err="1" smtClean="0"/>
                        <a:t>rettevejl</a:t>
                      </a:r>
                      <a:r>
                        <a:rPr lang="da-DK" sz="1600" b="1" baseline="0" dirty="0" smtClean="0"/>
                        <a:t>.</a:t>
                      </a:r>
                      <a:endParaRPr lang="da-DK" sz="1600" b="1" dirty="0"/>
                    </a:p>
                  </a:txBody>
                  <a:tcPr/>
                </a:tc>
                <a:tc>
                  <a:txBody>
                    <a:bodyPr/>
                    <a:lstStyle/>
                    <a:p>
                      <a:r>
                        <a:rPr lang="da-DK" sz="1600" b="1" dirty="0" err="1" smtClean="0"/>
                        <a:t>Kvalitets-sikring</a:t>
                      </a:r>
                      <a:endParaRPr lang="da-DK" sz="1600" b="1" dirty="0"/>
                    </a:p>
                  </a:txBody>
                  <a:tcPr/>
                </a:tc>
                <a:tc>
                  <a:txBody>
                    <a:bodyPr/>
                    <a:lstStyle/>
                    <a:p>
                      <a:r>
                        <a:rPr lang="da-DK" sz="1600" b="1" dirty="0" smtClean="0"/>
                        <a:t>Rette</a:t>
                      </a:r>
                      <a:endParaRPr lang="da-DK" sz="1600" b="1" dirty="0"/>
                    </a:p>
                  </a:txBody>
                  <a:tcPr/>
                </a:tc>
                <a:extLst>
                  <a:ext uri="{0D108BD9-81ED-4DB2-BD59-A6C34878D82A}">
                    <a16:rowId xmlns:a16="http://schemas.microsoft.com/office/drawing/2014/main" val="277662005"/>
                  </a:ext>
                </a:extLst>
              </a:tr>
              <a:tr h="370840">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600" b="1" dirty="0" smtClean="0"/>
                        <a:t>5 ECTS</a:t>
                      </a:r>
                    </a:p>
                  </a:txBody>
                  <a:tcPr/>
                </a:tc>
                <a:tc>
                  <a:txBody>
                    <a:bodyPr/>
                    <a:lstStyle/>
                    <a:p>
                      <a:r>
                        <a:rPr lang="da-DK" sz="1600" dirty="0" smtClean="0"/>
                        <a:t>10 timer</a:t>
                      </a:r>
                      <a:endParaRPr lang="da-DK" sz="1600" dirty="0"/>
                    </a:p>
                  </a:txBody>
                  <a:tcPr/>
                </a:tc>
                <a:tc>
                  <a:txBody>
                    <a:bodyPr/>
                    <a:lstStyle/>
                    <a:p>
                      <a:r>
                        <a:rPr lang="da-DK" sz="1600" dirty="0" smtClean="0"/>
                        <a:t>5 timer</a:t>
                      </a:r>
                      <a:endParaRPr lang="da-DK" sz="1600" dirty="0"/>
                    </a:p>
                  </a:txBody>
                  <a:tcPr/>
                </a:tc>
                <a:tc>
                  <a:txBody>
                    <a:bodyPr/>
                    <a:lstStyle/>
                    <a:p>
                      <a:r>
                        <a:rPr lang="da-DK" sz="1600" dirty="0" smtClean="0"/>
                        <a:t>30 min.</a:t>
                      </a:r>
                      <a:endParaRPr lang="da-DK" sz="1600" dirty="0"/>
                    </a:p>
                  </a:txBody>
                  <a:tcPr/>
                </a:tc>
                <a:extLst>
                  <a:ext uri="{0D108BD9-81ED-4DB2-BD59-A6C34878D82A}">
                    <a16:rowId xmlns:a16="http://schemas.microsoft.com/office/drawing/2014/main" val="3318807099"/>
                  </a:ext>
                </a:extLst>
              </a:tr>
              <a:tr h="370840">
                <a:tc>
                  <a:txBody>
                    <a:bodyPr/>
                    <a:lstStyle/>
                    <a:p>
                      <a:r>
                        <a:rPr lang="da-DK" sz="1600" b="1" dirty="0" smtClean="0"/>
                        <a:t>10 ECTS</a:t>
                      </a:r>
                      <a:endParaRPr lang="da-DK" sz="1600" b="1" dirty="0"/>
                    </a:p>
                  </a:txBody>
                  <a:tcPr/>
                </a:tc>
                <a:tc>
                  <a:txBody>
                    <a:bodyPr/>
                    <a:lstStyle/>
                    <a:p>
                      <a:r>
                        <a:rPr lang="da-DK" sz="1600" dirty="0" smtClean="0"/>
                        <a:t>12 timer</a:t>
                      </a:r>
                      <a:endParaRPr lang="da-DK" sz="1600" dirty="0"/>
                    </a:p>
                  </a:txBody>
                  <a:tcPr/>
                </a:tc>
                <a:tc>
                  <a:txBody>
                    <a:bodyPr/>
                    <a:lstStyle/>
                    <a:p>
                      <a:r>
                        <a:rPr lang="da-DK" sz="1600" dirty="0" smtClean="0"/>
                        <a:t>5 timer</a:t>
                      </a:r>
                      <a:endParaRPr lang="da-DK" sz="1600" dirty="0"/>
                    </a:p>
                  </a:txBody>
                  <a:tcPr/>
                </a:tc>
                <a:tc>
                  <a:txBody>
                    <a:bodyPr/>
                    <a:lstStyle/>
                    <a:p>
                      <a:r>
                        <a:rPr lang="da-DK" sz="1600" dirty="0" smtClean="0"/>
                        <a:t>40 min.</a:t>
                      </a:r>
                      <a:endParaRPr lang="da-DK" sz="1600" dirty="0"/>
                    </a:p>
                  </a:txBody>
                  <a:tcPr/>
                </a:tc>
                <a:extLst>
                  <a:ext uri="{0D108BD9-81ED-4DB2-BD59-A6C34878D82A}">
                    <a16:rowId xmlns:a16="http://schemas.microsoft.com/office/drawing/2014/main" val="1836832930"/>
                  </a:ext>
                </a:extLst>
              </a:tr>
              <a:tr h="370840">
                <a:tc>
                  <a:txBody>
                    <a:bodyPr/>
                    <a:lstStyle/>
                    <a:p>
                      <a:r>
                        <a:rPr lang="da-DK" sz="1600" b="1" dirty="0" smtClean="0"/>
                        <a:t>15 ECTS</a:t>
                      </a:r>
                      <a:endParaRPr lang="da-DK" sz="1600" b="1" dirty="0"/>
                    </a:p>
                  </a:txBody>
                  <a:tcPr/>
                </a:tc>
                <a:tc>
                  <a:txBody>
                    <a:bodyPr/>
                    <a:lstStyle/>
                    <a:p>
                      <a:r>
                        <a:rPr lang="da-DK" sz="1600" dirty="0" smtClean="0"/>
                        <a:t>15 timer</a:t>
                      </a:r>
                      <a:endParaRPr lang="da-DK" sz="1600" dirty="0"/>
                    </a:p>
                  </a:txBody>
                  <a:tcPr/>
                </a:tc>
                <a:tc>
                  <a:txBody>
                    <a:bodyPr/>
                    <a:lstStyle/>
                    <a:p>
                      <a:r>
                        <a:rPr lang="da-DK" sz="1600" dirty="0" smtClean="0"/>
                        <a:t>5 timer</a:t>
                      </a:r>
                      <a:endParaRPr lang="da-DK" sz="1600" dirty="0"/>
                    </a:p>
                  </a:txBody>
                  <a:tcPr/>
                </a:tc>
                <a:tc>
                  <a:txBody>
                    <a:bodyPr/>
                    <a:lstStyle/>
                    <a:p>
                      <a:r>
                        <a:rPr lang="da-DK" sz="1600" dirty="0" smtClean="0"/>
                        <a:t>50 min.</a:t>
                      </a:r>
                      <a:endParaRPr lang="da-DK" sz="1600" dirty="0"/>
                    </a:p>
                  </a:txBody>
                  <a:tcPr/>
                </a:tc>
                <a:extLst>
                  <a:ext uri="{0D108BD9-81ED-4DB2-BD59-A6C34878D82A}">
                    <a16:rowId xmlns:a16="http://schemas.microsoft.com/office/drawing/2014/main" val="822646553"/>
                  </a:ext>
                </a:extLst>
              </a:tr>
            </a:tbl>
          </a:graphicData>
        </a:graphic>
      </p:graphicFrame>
    </p:spTree>
    <p:extLst>
      <p:ext uri="{BB962C8B-B14F-4D97-AF65-F5344CB8AC3E}">
        <p14:creationId xmlns:p14="http://schemas.microsoft.com/office/powerpoint/2010/main" val="2765998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11284060" cy="1043858"/>
          </a:xfrm>
        </p:spPr>
        <p:txBody>
          <a:bodyPr/>
          <a:lstStyle/>
          <a:p>
            <a:r>
              <a:rPr lang="da-DK" dirty="0"/>
              <a:t>Normer for mundtlig eksamen uden skriftligt oplæg</a:t>
            </a:r>
          </a:p>
        </p:txBody>
      </p:sp>
      <p:sp>
        <p:nvSpPr>
          <p:cNvPr id="4" name="Pladsholder til tekst 3"/>
          <p:cNvSpPr>
            <a:spLocks noGrp="1"/>
          </p:cNvSpPr>
          <p:nvPr>
            <p:ph type="body" sz="quarter" idx="12"/>
          </p:nvPr>
        </p:nvSpPr>
        <p:spPr>
          <a:xfrm>
            <a:off x="587374" y="4626321"/>
            <a:ext cx="10858391" cy="893158"/>
          </a:xfrm>
        </p:spPr>
        <p:txBody>
          <a:bodyPr>
            <a:normAutofit/>
          </a:bodyPr>
          <a:lstStyle/>
          <a:p>
            <a:pPr lvl="0" defTabSz="914318">
              <a:buBlip>
                <a:blip r:embed="rId2"/>
              </a:buBlip>
            </a:pPr>
            <a:r>
              <a:rPr lang="da-DK" sz="1200" dirty="0">
                <a:solidFill>
                  <a:srgbClr val="211A52"/>
                </a:solidFill>
                <a:latin typeface="Arial"/>
              </a:rPr>
              <a:t>Den samme norm tildeles eksaminator og censor.</a:t>
            </a:r>
          </a:p>
          <a:p>
            <a:pPr lvl="0" defTabSz="914318">
              <a:buBlip>
                <a:blip r:embed="rId2"/>
              </a:buBlip>
            </a:pPr>
            <a:r>
              <a:rPr lang="da-DK" sz="1200" dirty="0">
                <a:solidFill>
                  <a:srgbClr val="211A52"/>
                </a:solidFill>
                <a:latin typeface="Arial"/>
              </a:rPr>
              <a:t>Der tildeles </a:t>
            </a:r>
            <a:r>
              <a:rPr lang="da-DK" sz="1200" dirty="0" smtClean="0">
                <a:solidFill>
                  <a:srgbClr val="211A52"/>
                </a:solidFill>
                <a:latin typeface="Arial"/>
              </a:rPr>
              <a:t>fem </a:t>
            </a:r>
            <a:r>
              <a:rPr lang="da-DK" sz="1200" dirty="0">
                <a:solidFill>
                  <a:srgbClr val="211A52"/>
                </a:solidFill>
                <a:latin typeface="Arial"/>
              </a:rPr>
              <a:t>timer til eksaminator og censor som forberedelse til den mundtlige eksamen uden skriftligt oplæg.</a:t>
            </a:r>
          </a:p>
          <a:p>
            <a:pPr lvl="0" defTabSz="914318">
              <a:buBlip>
                <a:blip r:embed="rId2"/>
              </a:buBlip>
            </a:pPr>
            <a:r>
              <a:rPr lang="da-DK" sz="1200" dirty="0">
                <a:solidFill>
                  <a:srgbClr val="211A52"/>
                </a:solidFill>
                <a:latin typeface="Arial"/>
              </a:rPr>
              <a:t>Ved udarbejdelse af eksamensspørgsmål gives der </a:t>
            </a:r>
            <a:r>
              <a:rPr lang="da-DK" sz="1200" dirty="0" smtClean="0">
                <a:solidFill>
                  <a:srgbClr val="211A52"/>
                </a:solidFill>
                <a:latin typeface="Arial"/>
              </a:rPr>
              <a:t>ti </a:t>
            </a:r>
            <a:r>
              <a:rPr lang="da-DK" sz="1200" dirty="0">
                <a:solidFill>
                  <a:srgbClr val="211A52"/>
                </a:solidFill>
                <a:latin typeface="Arial"/>
              </a:rPr>
              <a:t>timer til at udvikle eksamensspørgsmål og </a:t>
            </a:r>
            <a:r>
              <a:rPr lang="da-DK" sz="1200" dirty="0" smtClean="0">
                <a:solidFill>
                  <a:srgbClr val="211A52"/>
                </a:solidFill>
                <a:latin typeface="Arial"/>
              </a:rPr>
              <a:t>fem </a:t>
            </a:r>
            <a:r>
              <a:rPr lang="da-DK" sz="1200" dirty="0">
                <a:solidFill>
                  <a:srgbClr val="211A52"/>
                </a:solidFill>
                <a:latin typeface="Arial"/>
              </a:rPr>
              <a:t>timer til kvalitetssikring.</a:t>
            </a:r>
          </a:p>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3952148508"/>
              </p:ext>
            </p:extLst>
          </p:nvPr>
        </p:nvGraphicFramePr>
        <p:xfrm>
          <a:off x="1886870" y="1788021"/>
          <a:ext cx="8388186" cy="2035265"/>
        </p:xfrm>
        <a:graphic>
          <a:graphicData uri="http://schemas.openxmlformats.org/drawingml/2006/table">
            <a:tbl>
              <a:tblPr firstRow="1" bandRow="1">
                <a:tableStyleId>{00A15C55-8517-42AA-B614-E9B94910E393}</a:tableStyleId>
              </a:tblPr>
              <a:tblGrid>
                <a:gridCol w="1207470">
                  <a:extLst>
                    <a:ext uri="{9D8B030D-6E8A-4147-A177-3AD203B41FA5}">
                      <a16:colId xmlns:a16="http://schemas.microsoft.com/office/drawing/2014/main" val="838670409"/>
                    </a:ext>
                  </a:extLst>
                </a:gridCol>
                <a:gridCol w="1160384">
                  <a:extLst>
                    <a:ext uri="{9D8B030D-6E8A-4147-A177-3AD203B41FA5}">
                      <a16:colId xmlns:a16="http://schemas.microsoft.com/office/drawing/2014/main" val="799887497"/>
                    </a:ext>
                  </a:extLst>
                </a:gridCol>
                <a:gridCol w="1301238">
                  <a:extLst>
                    <a:ext uri="{9D8B030D-6E8A-4147-A177-3AD203B41FA5}">
                      <a16:colId xmlns:a16="http://schemas.microsoft.com/office/drawing/2014/main" val="1676270517"/>
                    </a:ext>
                  </a:extLst>
                </a:gridCol>
                <a:gridCol w="1136602">
                  <a:extLst>
                    <a:ext uri="{9D8B030D-6E8A-4147-A177-3AD203B41FA5}">
                      <a16:colId xmlns:a16="http://schemas.microsoft.com/office/drawing/2014/main" val="1435908966"/>
                    </a:ext>
                  </a:extLst>
                </a:gridCol>
                <a:gridCol w="1199408">
                  <a:extLst>
                    <a:ext uri="{9D8B030D-6E8A-4147-A177-3AD203B41FA5}">
                      <a16:colId xmlns:a16="http://schemas.microsoft.com/office/drawing/2014/main" val="2151764220"/>
                    </a:ext>
                  </a:extLst>
                </a:gridCol>
                <a:gridCol w="1191542">
                  <a:extLst>
                    <a:ext uri="{9D8B030D-6E8A-4147-A177-3AD203B41FA5}">
                      <a16:colId xmlns:a16="http://schemas.microsoft.com/office/drawing/2014/main" val="1250402599"/>
                    </a:ext>
                  </a:extLst>
                </a:gridCol>
                <a:gridCol w="1191542">
                  <a:extLst>
                    <a:ext uri="{9D8B030D-6E8A-4147-A177-3AD203B41FA5}">
                      <a16:colId xmlns:a16="http://schemas.microsoft.com/office/drawing/2014/main" val="1350551441"/>
                    </a:ext>
                  </a:extLst>
                </a:gridCol>
              </a:tblGrid>
              <a:tr h="370840">
                <a:tc gridSpan="7">
                  <a:txBody>
                    <a:bodyPr/>
                    <a:lstStyle/>
                    <a:p>
                      <a:pPr algn="ctr"/>
                      <a:r>
                        <a:rPr lang="da-DK" sz="1600" dirty="0" smtClean="0"/>
                        <a:t>Den angivne tid er minutter pr. prøve</a:t>
                      </a:r>
                      <a:endParaRPr lang="da-DK" sz="1600"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3841897"/>
                  </a:ext>
                </a:extLst>
              </a:tr>
              <a:tr h="346263">
                <a:tc>
                  <a:txBody>
                    <a:bodyPr/>
                    <a:lstStyle/>
                    <a:p>
                      <a:endParaRPr lang="da-DK" sz="1400" dirty="0"/>
                    </a:p>
                  </a:txBody>
                  <a:tcPr/>
                </a:tc>
                <a:tc>
                  <a:txBody>
                    <a:bodyPr/>
                    <a:lstStyle/>
                    <a:p>
                      <a:r>
                        <a:rPr lang="da-DK" sz="1400" b="1" dirty="0" smtClean="0"/>
                        <a:t>1 stud.</a:t>
                      </a:r>
                      <a:endParaRPr lang="da-DK" sz="1400" b="1" dirty="0"/>
                    </a:p>
                  </a:txBody>
                  <a:tcPr/>
                </a:tc>
                <a:tc>
                  <a:txBody>
                    <a:bodyPr/>
                    <a:lstStyle/>
                    <a:p>
                      <a:r>
                        <a:rPr lang="da-DK" sz="1400" b="1" dirty="0" smtClean="0"/>
                        <a:t>2 stud.</a:t>
                      </a:r>
                      <a:endParaRPr lang="da-DK" sz="1400" b="1"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3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4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5 stud.</a:t>
                      </a:r>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b="1" dirty="0" smtClean="0"/>
                        <a:t>6+ stud.</a:t>
                      </a:r>
                    </a:p>
                  </a:txBody>
                  <a:tcPr/>
                </a:tc>
                <a:extLst>
                  <a:ext uri="{0D108BD9-81ED-4DB2-BD59-A6C34878D82A}">
                    <a16:rowId xmlns:a16="http://schemas.microsoft.com/office/drawing/2014/main" val="277662005"/>
                  </a:ext>
                </a:extLst>
              </a:tr>
              <a:tr h="31469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da-DK" sz="1400" dirty="0" smtClean="0"/>
                        <a:t>5 ECTS</a:t>
                      </a:r>
                      <a:endParaRPr lang="da-DK" sz="1400" b="1" dirty="0" smtClean="0"/>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extLst>
                  <a:ext uri="{0D108BD9-81ED-4DB2-BD59-A6C34878D82A}">
                    <a16:rowId xmlns:a16="http://schemas.microsoft.com/office/drawing/2014/main" val="3318807099"/>
                  </a:ext>
                </a:extLst>
              </a:tr>
              <a:tr h="350322">
                <a:tc>
                  <a:txBody>
                    <a:bodyPr/>
                    <a:lstStyle/>
                    <a:p>
                      <a:r>
                        <a:rPr lang="da-DK" sz="1400" dirty="0" smtClean="0"/>
                        <a:t>10 ECTS</a:t>
                      </a:r>
                      <a:endParaRPr lang="da-DK" sz="1400" b="1" dirty="0"/>
                    </a:p>
                  </a:txBody>
                  <a:tcPr/>
                </a:tc>
                <a:tc>
                  <a:txBody>
                    <a:bodyPr/>
                    <a:lstStyle/>
                    <a:p>
                      <a:r>
                        <a:rPr lang="da-DK" sz="1400" dirty="0" smtClean="0"/>
                        <a:t>20</a:t>
                      </a:r>
                      <a:endParaRPr lang="da-DK" sz="1400"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extLst>
                  <a:ext uri="{0D108BD9-81ED-4DB2-BD59-A6C34878D82A}">
                    <a16:rowId xmlns:a16="http://schemas.microsoft.com/office/drawing/2014/main" val="1836832930"/>
                  </a:ext>
                </a:extLst>
              </a:tr>
              <a:tr h="320633">
                <a:tc>
                  <a:txBody>
                    <a:bodyPr/>
                    <a:lstStyle/>
                    <a:p>
                      <a:r>
                        <a:rPr lang="da-DK" sz="1400" dirty="0" smtClean="0"/>
                        <a:t>15 ECTS</a:t>
                      </a:r>
                      <a:endParaRPr lang="da-DK" sz="1400" b="1" dirty="0"/>
                    </a:p>
                  </a:txBody>
                  <a:tcPr/>
                </a:tc>
                <a:tc>
                  <a:txBody>
                    <a:bodyPr/>
                    <a:lstStyle/>
                    <a:p>
                      <a:r>
                        <a:rPr lang="da-DK" sz="1400" dirty="0" smtClean="0"/>
                        <a:t>30</a:t>
                      </a:r>
                      <a:endParaRPr lang="da-DK" sz="1400"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extLst>
                  <a:ext uri="{0D108BD9-81ED-4DB2-BD59-A6C34878D82A}">
                    <a16:rowId xmlns:a16="http://schemas.microsoft.com/office/drawing/2014/main" val="822646553"/>
                  </a:ext>
                </a:extLst>
              </a:tr>
              <a:tr h="332510">
                <a:tc>
                  <a:txBody>
                    <a:bodyPr/>
                    <a:lstStyle/>
                    <a:p>
                      <a:r>
                        <a:rPr lang="da-DK" sz="1400" dirty="0" smtClean="0"/>
                        <a:t>20 ECTS</a:t>
                      </a:r>
                      <a:endParaRPr lang="da-DK" sz="1400" b="1" dirty="0"/>
                    </a:p>
                  </a:txBody>
                  <a:tcPr/>
                </a:tc>
                <a:tc>
                  <a:txBody>
                    <a:bodyPr/>
                    <a:lstStyle/>
                    <a:p>
                      <a:r>
                        <a:rPr lang="da-DK" sz="1400" dirty="0" smtClean="0"/>
                        <a:t>45</a:t>
                      </a:r>
                      <a:endParaRPr lang="da-DK" sz="1400" dirty="0"/>
                    </a:p>
                  </a:txBody>
                  <a:tcPr/>
                </a:tc>
                <a:tc>
                  <a:txBody>
                    <a:bodyPr/>
                    <a:lstStyle/>
                    <a:p>
                      <a:r>
                        <a:rPr lang="da-DK" sz="1400" dirty="0" smtClean="0"/>
                        <a:t>60</a:t>
                      </a:r>
                      <a:endParaRPr lang="da-DK" sz="1400" dirty="0"/>
                    </a:p>
                  </a:txBody>
                  <a:tcPr/>
                </a:tc>
                <a:tc>
                  <a:txBody>
                    <a:bodyPr/>
                    <a:lstStyle/>
                    <a:p>
                      <a:r>
                        <a:rPr lang="da-DK" sz="1400" dirty="0" smtClean="0"/>
                        <a:t>60</a:t>
                      </a:r>
                      <a:endParaRPr lang="da-DK" sz="1400" dirty="0"/>
                    </a:p>
                  </a:txBody>
                  <a:tcPr/>
                </a:tc>
                <a:tc>
                  <a:txBody>
                    <a:bodyPr/>
                    <a:lstStyle/>
                    <a:p>
                      <a:r>
                        <a:rPr lang="da-DK" sz="1400" dirty="0" smtClean="0"/>
                        <a:t>75</a:t>
                      </a:r>
                      <a:endParaRPr lang="da-DK" sz="1400" dirty="0"/>
                    </a:p>
                  </a:txBody>
                  <a:tcPr/>
                </a:tc>
                <a:tc>
                  <a:txBody>
                    <a:bodyPr/>
                    <a:lstStyle/>
                    <a:p>
                      <a:r>
                        <a:rPr lang="da-DK" sz="1400" dirty="0" smtClean="0"/>
                        <a:t>90</a:t>
                      </a:r>
                      <a:endParaRPr lang="da-DK" sz="1400" dirty="0"/>
                    </a:p>
                  </a:txBody>
                  <a:tcPr/>
                </a:tc>
                <a:tc>
                  <a:txBody>
                    <a:bodyPr/>
                    <a:lstStyle/>
                    <a:p>
                      <a:r>
                        <a:rPr lang="da-DK" sz="1400" dirty="0" smtClean="0"/>
                        <a:t>120</a:t>
                      </a:r>
                      <a:endParaRPr lang="da-DK" sz="1400" dirty="0"/>
                    </a:p>
                  </a:txBody>
                  <a:tcPr/>
                </a:tc>
                <a:extLst>
                  <a:ext uri="{0D108BD9-81ED-4DB2-BD59-A6C34878D82A}">
                    <a16:rowId xmlns:a16="http://schemas.microsoft.com/office/drawing/2014/main" val="4162006112"/>
                  </a:ext>
                </a:extLst>
              </a:tr>
            </a:tbl>
          </a:graphicData>
        </a:graphic>
      </p:graphicFrame>
    </p:spTree>
    <p:extLst>
      <p:ext uri="{BB962C8B-B14F-4D97-AF65-F5344CB8AC3E}">
        <p14:creationId xmlns:p14="http://schemas.microsoft.com/office/powerpoint/2010/main" val="957680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rugerdefineret design">
  <a:themeElements>
    <a:clrScheme name="AAUBS">
      <a:dk1>
        <a:srgbClr val="97701F"/>
      </a:dk1>
      <a:lt1>
        <a:srgbClr val="FFFFFF"/>
      </a:lt1>
      <a:dk2>
        <a:srgbClr val="002060"/>
      </a:dk2>
      <a:lt2>
        <a:srgbClr val="FFFFFF"/>
      </a:lt2>
      <a:accent1>
        <a:srgbClr val="5B9BD5"/>
      </a:accent1>
      <a:accent2>
        <a:srgbClr val="594FBF"/>
      </a:accent2>
      <a:accent3>
        <a:srgbClr val="54616E"/>
      </a:accent3>
      <a:accent4>
        <a:srgbClr val="211A52"/>
      </a:accent4>
      <a:accent5>
        <a:srgbClr val="B1932D"/>
      </a:accent5>
      <a:accent6>
        <a:srgbClr val="007FA3"/>
      </a:accent6>
      <a:hlink>
        <a:srgbClr val="0563C1"/>
      </a:hlink>
      <a:folHlink>
        <a:srgbClr val="954F72"/>
      </a:folHlink>
    </a:clrScheme>
    <a:fontScheme name="AAUBS">
      <a:majorFont>
        <a:latin typeface="Barlow Black"/>
        <a:ea typeface=""/>
        <a:cs typeface=""/>
      </a:majorFont>
      <a:minorFont>
        <a:latin typeface="Barlow"/>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æsentation1" id="{82CE9111-C904-4B79-890A-54AB13CC827E}" vid="{0823D412-4A7B-478A-A66C-97269A7413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790affa-1f64-4e58-8dd7-745390e575dd"/>
    <ds:schemaRef ds:uri="5eaab4c3-db73-4b93-9200-350b498c50e8"/>
    <ds:schemaRef ds:uri="http://www.w3.org/XML/1998/namespace"/>
    <ds:schemaRef ds:uri="http://purl.org/dc/dcmitype/"/>
  </ds:schemaRefs>
</ds:datastoreItem>
</file>

<file path=customXml/itemProps3.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(DK)</Template>
  <TotalTime>489</TotalTime>
  <Words>1700</Words>
  <Application>Microsoft Office PowerPoint</Application>
  <PresentationFormat>Widescreen</PresentationFormat>
  <Paragraphs>451</Paragraphs>
  <Slides>15</Slides>
  <Notes>0</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15</vt:i4>
      </vt:variant>
    </vt:vector>
  </HeadingPairs>
  <TitlesOfParts>
    <vt:vector size="25" baseType="lpstr">
      <vt:lpstr>Arial</vt:lpstr>
      <vt:lpstr>Arial Black</vt:lpstr>
      <vt:lpstr>Barlow</vt:lpstr>
      <vt:lpstr>Barlow Black</vt:lpstr>
      <vt:lpstr>Calibri</vt:lpstr>
      <vt:lpstr>Montserrat Medium</vt:lpstr>
      <vt:lpstr>Times New Roman</vt:lpstr>
      <vt:lpstr>Wingdings</vt:lpstr>
      <vt:lpstr>1_Brugerdefineret design</vt:lpstr>
      <vt:lpstr>AAU PowerPoint</vt:lpstr>
      <vt:lpstr>Normkatalog Fuldtidsstudierne ved AAU Business School maj 2021</vt:lpstr>
      <vt:lpstr>Agenda</vt:lpstr>
      <vt:lpstr>Baggrund for normkataloget</vt:lpstr>
      <vt:lpstr>Normer for koordinering</vt:lpstr>
      <vt:lpstr>Normer for vejledning</vt:lpstr>
      <vt:lpstr>Normer for projektprøver</vt:lpstr>
      <vt:lpstr>Normer for intern censur ved projektprøver</vt:lpstr>
      <vt:lpstr>Normer for skriftlige eksaminer og reeksaminer</vt:lpstr>
      <vt:lpstr>Normer for mundtlig eksamen uden skriftligt oplæg</vt:lpstr>
      <vt:lpstr>Normer for eksamensklager og plagieringssager</vt:lpstr>
      <vt:lpstr>Normer for kursusaktiviteter</vt:lpstr>
      <vt:lpstr>Normer for kursusaktiviteter (gældende fra september 2020)</vt:lpstr>
      <vt:lpstr>Inspiration til kursusaktiviteter - bachelor</vt:lpstr>
      <vt:lpstr>Inspiration til kursusaktiviteter - kandidat</vt:lpstr>
      <vt:lpstr>PowerPoint-præsentation</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Emil Søe Degn</dc:creator>
  <cp:lastModifiedBy>Mette Vinther Larsen</cp:lastModifiedBy>
  <cp:revision>33</cp:revision>
  <cp:lastPrinted>2017-03-09T03:48:56Z</cp:lastPrinted>
  <dcterms:created xsi:type="dcterms:W3CDTF">2020-01-14T10:11:12Z</dcterms:created>
  <dcterms:modified xsi:type="dcterms:W3CDTF">2021-05-01T05:57:23Z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